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334" r:id="rId2"/>
    <p:sldId id="332" r:id="rId3"/>
    <p:sldId id="335" r:id="rId4"/>
    <p:sldId id="304" r:id="rId5"/>
    <p:sldId id="306" r:id="rId6"/>
    <p:sldId id="308" r:id="rId7"/>
    <p:sldId id="301" r:id="rId8"/>
    <p:sldId id="302" r:id="rId9"/>
    <p:sldId id="310" r:id="rId10"/>
    <p:sldId id="311" r:id="rId11"/>
    <p:sldId id="309" r:id="rId12"/>
    <p:sldId id="296" r:id="rId13"/>
    <p:sldId id="305" r:id="rId14"/>
    <p:sldId id="326" r:id="rId15"/>
    <p:sldId id="313" r:id="rId16"/>
    <p:sldId id="315" r:id="rId17"/>
    <p:sldId id="317" r:id="rId18"/>
    <p:sldId id="323" r:id="rId19"/>
    <p:sldId id="314" r:id="rId20"/>
    <p:sldId id="319" r:id="rId21"/>
    <p:sldId id="329" r:id="rId22"/>
    <p:sldId id="333" r:id="rId23"/>
    <p:sldId id="321" r:id="rId24"/>
    <p:sldId id="324" r:id="rId25"/>
    <p:sldId id="331" r:id="rId26"/>
    <p:sldId id="325" r:id="rId27"/>
    <p:sldId id="359" r:id="rId28"/>
    <p:sldId id="360" r:id="rId29"/>
    <p:sldId id="361" r:id="rId30"/>
    <p:sldId id="336" r:id="rId31"/>
    <p:sldId id="337" r:id="rId32"/>
    <p:sldId id="338" r:id="rId33"/>
    <p:sldId id="339" r:id="rId34"/>
    <p:sldId id="341" r:id="rId35"/>
    <p:sldId id="342" r:id="rId36"/>
    <p:sldId id="356" r:id="rId3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EA83A"/>
    <a:srgbClr val="B3E3FF"/>
    <a:srgbClr val="3B3B3B"/>
    <a:srgbClr val="D4B2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E539BC-8D43-4922-8CC0-835F2441561B}" v="23" dt="2024-10-15T14:19:22.991"/>
  </p1510:revLst>
</p1510:revInfo>
</file>

<file path=ppt/tableStyles.xml><?xml version="1.0" encoding="utf-8"?>
<a:tblStyleLst xmlns:a="http://schemas.openxmlformats.org/drawingml/2006/main" def="{395F2D8D-C5FE-4EA5-ABEF-0A92BC44D552}">
  <a:tblStyle styleId="{395F2D8D-C5FE-4EA5-ABEF-0A92BC44D5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10" autoAdjust="0"/>
    <p:restoredTop sz="93290" autoAdjust="0"/>
  </p:normalViewPr>
  <p:slideViewPr>
    <p:cSldViewPr snapToGrid="0">
      <p:cViewPr varScale="1">
        <p:scale>
          <a:sx n="118" d="100"/>
          <a:sy n="118" d="100"/>
        </p:scale>
        <p:origin x="245" y="3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515"/>
    </p:cViewPr>
  </p:sorterViewPr>
  <p:notesViewPr>
    <p:cSldViewPr snapToGrid="0">
      <p:cViewPr varScale="1">
        <p:scale>
          <a:sx n="63" d="100"/>
          <a:sy n="63" d="100"/>
        </p:scale>
        <p:origin x="320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edel, Ralf (ISPW)" userId="7d79eab3-2c23-40d0-a5da-72f3747f24e8" providerId="ADAL" clId="{74F892A9-41BB-497B-A543-043C9D5FEA61}"/>
    <pc:docChg chg="custSel modSld">
      <pc:chgData name="Kredel, Ralf (ISPW)" userId="7d79eab3-2c23-40d0-a5da-72f3747f24e8" providerId="ADAL" clId="{74F892A9-41BB-497B-A543-043C9D5FEA61}" dt="2024-10-15T08:24:02.517" v="21" actId="368"/>
      <pc:docMkLst>
        <pc:docMk/>
      </pc:docMkLst>
      <pc:sldChg chg="modNotes">
        <pc:chgData name="Kredel, Ralf (ISPW)" userId="7d79eab3-2c23-40d0-a5da-72f3747f24e8" providerId="ADAL" clId="{74F892A9-41BB-497B-A543-043C9D5FEA61}" dt="2024-10-15T08:24:02.500" v="9" actId="368"/>
        <pc:sldMkLst>
          <pc:docMk/>
          <pc:sldMk cId="862308217" sldId="302"/>
        </pc:sldMkLst>
      </pc:sldChg>
      <pc:sldChg chg="modNotes">
        <pc:chgData name="Kredel, Ralf (ISPW)" userId="7d79eab3-2c23-40d0-a5da-72f3747f24e8" providerId="ADAL" clId="{74F892A9-41BB-497B-A543-043C9D5FEA61}" dt="2024-10-15T08:24:02.495" v="5" actId="368"/>
        <pc:sldMkLst>
          <pc:docMk/>
          <pc:sldMk cId="972561288" sldId="304"/>
        </pc:sldMkLst>
      </pc:sldChg>
      <pc:sldChg chg="modNotes">
        <pc:chgData name="Kredel, Ralf (ISPW)" userId="7d79eab3-2c23-40d0-a5da-72f3747f24e8" providerId="ADAL" clId="{74F892A9-41BB-497B-A543-043C9D5FEA61}" dt="2024-10-15T08:24:02.497" v="7" actId="368"/>
        <pc:sldMkLst>
          <pc:docMk/>
          <pc:sldMk cId="2528535991" sldId="306"/>
        </pc:sldMkLst>
      </pc:sldChg>
      <pc:sldChg chg="modNotes">
        <pc:chgData name="Kredel, Ralf (ISPW)" userId="7d79eab3-2c23-40d0-a5da-72f3747f24e8" providerId="ADAL" clId="{74F892A9-41BB-497B-A543-043C9D5FEA61}" dt="2024-10-15T08:24:02.504" v="13" actId="368"/>
        <pc:sldMkLst>
          <pc:docMk/>
          <pc:sldMk cId="581712066" sldId="309"/>
        </pc:sldMkLst>
      </pc:sldChg>
      <pc:sldChg chg="modNotes">
        <pc:chgData name="Kredel, Ralf (ISPW)" userId="7d79eab3-2c23-40d0-a5da-72f3747f24e8" providerId="ADAL" clId="{74F892A9-41BB-497B-A543-043C9D5FEA61}" dt="2024-10-15T08:24:02.502" v="11" actId="368"/>
        <pc:sldMkLst>
          <pc:docMk/>
          <pc:sldMk cId="1300561617" sldId="310"/>
        </pc:sldMkLst>
      </pc:sldChg>
      <pc:sldChg chg="modNotes">
        <pc:chgData name="Kredel, Ralf (ISPW)" userId="7d79eab3-2c23-40d0-a5da-72f3747f24e8" providerId="ADAL" clId="{74F892A9-41BB-497B-A543-043C9D5FEA61}" dt="2024-10-15T08:24:02.515" v="19" actId="368"/>
        <pc:sldMkLst>
          <pc:docMk/>
          <pc:sldMk cId="2328180117" sldId="314"/>
        </pc:sldMkLst>
      </pc:sldChg>
      <pc:sldChg chg="modNotes">
        <pc:chgData name="Kredel, Ralf (ISPW)" userId="7d79eab3-2c23-40d0-a5da-72f3747f24e8" providerId="ADAL" clId="{74F892A9-41BB-497B-A543-043C9D5FEA61}" dt="2024-10-15T08:24:02.508" v="15" actId="368"/>
        <pc:sldMkLst>
          <pc:docMk/>
          <pc:sldMk cId="3436170546" sldId="315"/>
        </pc:sldMkLst>
      </pc:sldChg>
      <pc:sldChg chg="modNotes">
        <pc:chgData name="Kredel, Ralf (ISPW)" userId="7d79eab3-2c23-40d0-a5da-72f3747f24e8" providerId="ADAL" clId="{74F892A9-41BB-497B-A543-043C9D5FEA61}" dt="2024-10-15T08:24:02.511" v="17" actId="368"/>
        <pc:sldMkLst>
          <pc:docMk/>
          <pc:sldMk cId="1761634335" sldId="317"/>
        </pc:sldMkLst>
      </pc:sldChg>
      <pc:sldChg chg="modNotes">
        <pc:chgData name="Kredel, Ralf (ISPW)" userId="7d79eab3-2c23-40d0-a5da-72f3747f24e8" providerId="ADAL" clId="{74F892A9-41BB-497B-A543-043C9D5FEA61}" dt="2024-10-15T08:24:02.517" v="21" actId="368"/>
        <pc:sldMkLst>
          <pc:docMk/>
          <pc:sldMk cId="2959723401" sldId="319"/>
        </pc:sldMkLst>
      </pc:sldChg>
      <pc:sldChg chg="modNotes">
        <pc:chgData name="Kredel, Ralf (ISPW)" userId="7d79eab3-2c23-40d0-a5da-72f3747f24e8" providerId="ADAL" clId="{74F892A9-41BB-497B-A543-043C9D5FEA61}" dt="2024-10-15T08:24:02.490" v="1" actId="368"/>
        <pc:sldMkLst>
          <pc:docMk/>
          <pc:sldMk cId="0" sldId="334"/>
        </pc:sldMkLst>
      </pc:sldChg>
      <pc:sldChg chg="modNotes">
        <pc:chgData name="Kredel, Ralf (ISPW)" userId="7d79eab3-2c23-40d0-a5da-72f3747f24e8" providerId="ADAL" clId="{74F892A9-41BB-497B-A543-043C9D5FEA61}" dt="2024-10-15T08:24:02.493" v="3" actId="368"/>
        <pc:sldMkLst>
          <pc:docMk/>
          <pc:sldMk cId="2414804147" sldId="335"/>
        </pc:sldMkLst>
      </pc:sldChg>
    </pc:docChg>
  </pc:docChgLst>
  <pc:docChgLst>
    <pc:chgData name="Kredel, Ralf (ISPW)" userId="7d79eab3-2c23-40d0-a5da-72f3747f24e8" providerId="ADAL" clId="{CCE539BC-8D43-4922-8CC0-835F2441561B}"/>
    <pc:docChg chg="modSld">
      <pc:chgData name="Kredel, Ralf (ISPW)" userId="7d79eab3-2c23-40d0-a5da-72f3747f24e8" providerId="ADAL" clId="{CCE539BC-8D43-4922-8CC0-835F2441561B}" dt="2024-10-15T14:19:22.176" v="21" actId="20577"/>
      <pc:docMkLst>
        <pc:docMk/>
      </pc:docMkLst>
      <pc:sldChg chg="modSp">
        <pc:chgData name="Kredel, Ralf (ISPW)" userId="7d79eab3-2c23-40d0-a5da-72f3747f24e8" providerId="ADAL" clId="{CCE539BC-8D43-4922-8CC0-835F2441561B}" dt="2024-10-15T14:19:22.176" v="21" actId="20577"/>
        <pc:sldMkLst>
          <pc:docMk/>
          <pc:sldMk cId="2328180117" sldId="314"/>
        </pc:sldMkLst>
        <pc:spChg chg="mod">
          <ac:chgData name="Kredel, Ralf (ISPW)" userId="7d79eab3-2c23-40d0-a5da-72f3747f24e8" providerId="ADAL" clId="{CCE539BC-8D43-4922-8CC0-835F2441561B}" dt="2024-10-15T14:19:22.176" v="21" actId="20577"/>
          <ac:spMkLst>
            <pc:docMk/>
            <pc:sldMk cId="2328180117" sldId="314"/>
            <ac:spMk id="3" creationId="{4FD85A3C-198C-4C64-97E5-5045D97E2CE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91972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94409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6255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02073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63096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7250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082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4958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6022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4414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625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8564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4398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5" name="Picture 2" descr="Bildergebnis fÃ¼r unibe logo">
            <a:extLst>
              <a:ext uri="{FF2B5EF4-FFF2-40B4-BE49-F238E27FC236}">
                <a16:creationId xmlns:a16="http://schemas.microsoft.com/office/drawing/2014/main" id="{5B97CE45-D670-4FED-B388-7604A18D2C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080" y="0"/>
            <a:ext cx="576919" cy="44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chinelearningplus.com/python/numpy-tutorial-part1-array-python-examples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r-2024/programming_basics/wiki/300_pandas_in_5min.m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pandas-dataframe-a-lightweight-intro-680e3a212b96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pandas-docs/stable/reference/api/pandas.read_csv.html#pandas.read_csv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tplotlib.org/3.1.1/api/_as_gen/matplotlib.pyplot.plot.html" TargetMode="Externa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towardsdatascience.com/linear-algebra-essentials-with-numpy-part-1-af4a867ac5c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Programming Basics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ED1E7-0C46-4D46-8CC0-5B928683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Wie schlägt sich </a:t>
            </a:r>
            <a:r>
              <a:rPr lang="de-CH" dirty="0" err="1"/>
              <a:t>NumPy</a:t>
            </a:r>
            <a:r>
              <a:rPr lang="de-CH" dirty="0"/>
              <a:t> für unsere ESC-Beispiel?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F7D441-1D11-4DFF-809B-3DAF3C746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723340" cy="34164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de-CH" dirty="0" err="1"/>
              <a:t>NumPy</a:t>
            </a:r>
            <a:r>
              <a:rPr lang="de-CH" dirty="0"/>
              <a:t> importieren</a:t>
            </a:r>
          </a:p>
          <a:p>
            <a:pPr>
              <a:buFont typeface="+mj-lt"/>
              <a:buAutoNum type="arabicPeriod"/>
            </a:pPr>
            <a:r>
              <a:rPr lang="de-CH" dirty="0"/>
              <a:t>Dictionary </a:t>
            </a:r>
            <a:r>
              <a:rPr lang="de-CH" dirty="0" err="1">
                <a:latin typeface="Consolas" panose="020B0609020204030204" pitchFamily="49" charset="0"/>
              </a:rPr>
              <a:t>data</a:t>
            </a:r>
            <a:r>
              <a:rPr lang="de-CH" dirty="0"/>
              <a:t> verwenden, um die Ausgangsdaten </a:t>
            </a:r>
            <a:r>
              <a:rPr lang="de-CH" dirty="0" err="1">
                <a:latin typeface="Consolas" panose="020B0609020204030204" pitchFamily="49" charset="0"/>
              </a:rPr>
              <a:t>np_data</a:t>
            </a:r>
            <a:r>
              <a:rPr lang="de-CH" dirty="0"/>
              <a:t> zu erstellen</a:t>
            </a:r>
          </a:p>
          <a:p>
            <a:pPr>
              <a:buFont typeface="+mj-lt"/>
              <a:buAutoNum type="arabicPeriod"/>
            </a:pPr>
            <a:endParaRPr lang="de-CH" dirty="0"/>
          </a:p>
          <a:p>
            <a:pPr>
              <a:buFont typeface="+mj-lt"/>
              <a:buAutoNum type="arabicPeriod"/>
            </a:pPr>
            <a:endParaRPr lang="de-CH" dirty="0"/>
          </a:p>
          <a:p>
            <a:pPr>
              <a:buFont typeface="+mj-lt"/>
              <a:buAutoNum type="arabicPeriod"/>
            </a:pPr>
            <a:endParaRPr lang="de-CH" dirty="0"/>
          </a:p>
          <a:p>
            <a:pPr>
              <a:buFont typeface="+mj-lt"/>
              <a:buAutoNum type="arabicPeriod"/>
            </a:pPr>
            <a:r>
              <a:rPr lang="de-CH" dirty="0"/>
              <a:t>Zeitmessung für Berechnungen</a:t>
            </a:r>
          </a:p>
          <a:p>
            <a:pPr>
              <a:buFont typeface="+mj-lt"/>
              <a:buAutoNum type="arabicPeriod"/>
            </a:pPr>
            <a:endParaRPr lang="de-CH" dirty="0"/>
          </a:p>
          <a:p>
            <a:pPr>
              <a:buFont typeface="+mj-lt"/>
              <a:buAutoNum type="arabicPeriod"/>
            </a:pPr>
            <a:endParaRPr lang="de-CH" dirty="0"/>
          </a:p>
          <a:p>
            <a:pPr>
              <a:buFont typeface="+mj-lt"/>
              <a:buAutoNum type="arabicPeriod"/>
            </a:pPr>
            <a:r>
              <a:rPr lang="de-CH" dirty="0"/>
              <a:t>Ausgabe der Unterschiede</a:t>
            </a:r>
          </a:p>
          <a:p>
            <a:pPr>
              <a:buFont typeface="+mj-lt"/>
              <a:buAutoNum type="arabicPeriod"/>
            </a:pPr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42CA9BD-BAD2-4CE5-BFB4-0B65D10574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929" b="73237"/>
          <a:stretch/>
        </p:blipFill>
        <p:spPr>
          <a:xfrm>
            <a:off x="4714410" y="1152475"/>
            <a:ext cx="2309678" cy="4663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C97DD8E-02F4-4722-A908-51C5E63A6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410" y="1618822"/>
            <a:ext cx="4362482" cy="14478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E5F042B7-292E-4C32-BFC7-81B58E5B733C}"/>
                  </a:ext>
                </a:extLst>
              </p:cNvPr>
              <p:cNvSpPr/>
              <p:nvPr/>
            </p:nvSpPr>
            <p:spPr>
              <a:xfrm>
                <a:off x="4714410" y="3205104"/>
                <a:ext cx="2630657" cy="785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de-CH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𝑡𝑜𝑝</m:t>
                          </m:r>
                          <m:r>
                            <a:rPr lang="de-CH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_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𝑟𝑖𝑔h</m:t>
                          </m:r>
                          <m:r>
                            <a:rPr lang="de-CH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𝑡</m:t>
                          </m:r>
                        </m:e>
                      </m:acc>
                      <m:r>
                        <a:rPr lang="de-CH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 </m:t>
                      </m:r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CH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𝑟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𝑖𝑔h</m:t>
                                </m:r>
                                <m:sSub>
                                  <m:sSub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 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𝑡𝑜</m:t>
                                </m:r>
                                <m:sSub>
                                  <m:sSub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𝑟𝑖𝑔h</m:t>
                                </m:r>
                                <m:sSub>
                                  <m:sSub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𝑡𝑜</m:t>
                                </m:r>
                                <m:sSub>
                                  <m:sSub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𝑟𝑖𝑔h</m:t>
                                </m:r>
                                <m:sSub>
                                  <m:sSub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𝑡𝑜</m:t>
                                </m:r>
                                <m:sSub>
                                  <m:sSub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E5F042B7-292E-4C32-BFC7-81B58E5B7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410" y="3205104"/>
                <a:ext cx="2630657" cy="785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DDDB64CD-1C77-4E39-A268-9867608FEE5B}"/>
                  </a:ext>
                </a:extLst>
              </p:cNvPr>
              <p:cNvSpPr/>
              <p:nvPr/>
            </p:nvSpPr>
            <p:spPr>
              <a:xfrm>
                <a:off x="4714410" y="3992729"/>
                <a:ext cx="2467470" cy="785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de-CH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𝑡𝑜𝑝</m:t>
                          </m:r>
                          <m:r>
                            <a:rPr lang="de-CH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_</m:t>
                          </m:r>
                          <m:r>
                            <a:rPr lang="de-CH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𝑙𝑒𝑓𝑡</m:t>
                          </m:r>
                        </m:e>
                      </m:acc>
                      <m:r>
                        <a:rPr lang="de-CH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 </m:t>
                      </m:r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CH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CH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𝑙</m:t>
                                </m:r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𝑒𝑓</m:t>
                                </m:r>
                                <m:sSub>
                                  <m:sSub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 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𝑡𝑜</m:t>
                                </m:r>
                                <m:sSub>
                                  <m:sSub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𝑙𝑒𝑓</m:t>
                                </m:r>
                                <m:sSub>
                                  <m:sSub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𝑡𝑜</m:t>
                                </m:r>
                                <m:sSub>
                                  <m:sSub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𝑙𝑒𝑓</m:t>
                                </m:r>
                                <m:sSub>
                                  <m:sSub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𝑡𝑜</m:t>
                                </m:r>
                                <m:sSub>
                                  <m:sSub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DDDB64CD-1C77-4E39-A268-9867608FE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410" y="3992729"/>
                <a:ext cx="2467470" cy="785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71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268DC-A01D-4190-BD5F-DE65CE52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Wieso ist die Variante </a:t>
            </a:r>
            <a:r>
              <a:rPr lang="de-CH" dirty="0" err="1"/>
              <a:t>NumPy</a:t>
            </a:r>
            <a:r>
              <a:rPr lang="de-CH" dirty="0"/>
              <a:t> so viel schneller?</a:t>
            </a:r>
          </a:p>
        </p:txBody>
      </p:sp>
      <p:pic>
        <p:nvPicPr>
          <p:cNvPr id="5" name="Grafik 4" descr="Ein Bild, das Objekt, Uhr enthält.&#10;&#10;Automatisch generierte Beschreibung">
            <a:extLst>
              <a:ext uri="{FF2B5EF4-FFF2-40B4-BE49-F238E27FC236}">
                <a16:creationId xmlns:a16="http://schemas.microsoft.com/office/drawing/2014/main" id="{361386C9-8472-4360-9787-9234DA916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05" y="1152475"/>
            <a:ext cx="5034448" cy="1992802"/>
          </a:xfrm>
          <a:prstGeom prst="rect">
            <a:avLst/>
          </a:prstGeom>
        </p:spPr>
      </p:pic>
      <p:pic>
        <p:nvPicPr>
          <p:cNvPr id="8" name="Grafik 7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EBC8842E-F61F-4A18-88C4-4175DE0C2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342" y="1152475"/>
            <a:ext cx="7115852" cy="3468170"/>
          </a:xfrm>
          <a:prstGeom prst="rect">
            <a:avLst/>
          </a:prstGeom>
        </p:spPr>
      </p:pic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324A0744-08EA-4F14-8FF9-8F80D2884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877" y="1714500"/>
            <a:ext cx="39338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1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56BB7-3A53-4B72-BC64-E4092D92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Pause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475E5D-D304-4B28-8140-5629F5109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Grafik 4" descr="Ein Bild, das Schiefertafel, Text enthält.&#10;&#10;Automatisch generierte Beschreibung">
            <a:extLst>
              <a:ext uri="{FF2B5EF4-FFF2-40B4-BE49-F238E27FC236}">
                <a16:creationId xmlns:a16="http://schemas.microsoft.com/office/drawing/2014/main" id="{4FC0F3C2-DA72-40F2-88A0-0A64FC6F7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2475"/>
            <a:ext cx="9168629" cy="550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78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83B48-D499-453D-85FE-B797B3E0A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Tutorials und Übungen </a:t>
            </a:r>
            <a:r>
              <a:rPr lang="de-CH" dirty="0" err="1"/>
              <a:t>Numpy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D190D1-BBCC-4741-A636-7BE652E1C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>
                <a:hlinkClick r:id="rId2"/>
              </a:rPr>
              <a:t>https://www.machinelearningplus.com/python/numpy-tutorial-part1-array-python-examples/</a:t>
            </a:r>
            <a:endParaRPr lang="de-CH" dirty="0"/>
          </a:p>
          <a:p>
            <a:endParaRPr lang="de-CH" dirty="0"/>
          </a:p>
          <a:p>
            <a:r>
              <a:rPr lang="de-CH" dirty="0"/>
              <a:t>Labs lab_201_numpy.py, lab_202_circshift.py</a:t>
            </a:r>
          </a:p>
        </p:txBody>
      </p:sp>
    </p:spTree>
    <p:extLst>
      <p:ext uri="{BB962C8B-B14F-4D97-AF65-F5344CB8AC3E}">
        <p14:creationId xmlns:p14="http://schemas.microsoft.com/office/powerpoint/2010/main" val="152749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AB31-2155-414C-AE21-00B3EFE5C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2125"/>
            <a:ext cx="8520600" cy="572700"/>
          </a:xfrm>
        </p:spPr>
        <p:txBody>
          <a:bodyPr/>
          <a:lstStyle/>
          <a:p>
            <a:r>
              <a:rPr lang="de-CH" dirty="0"/>
              <a:t>Labs…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B5B2CC-6167-47C9-9A4A-5AA1B8577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674825"/>
            <a:ext cx="8520600" cy="4366550"/>
          </a:xfrm>
        </p:spPr>
        <p:txBody>
          <a:bodyPr/>
          <a:lstStyle/>
          <a:p>
            <a:pPr marL="114300" indent="0">
              <a:buNone/>
            </a:pPr>
            <a:r>
              <a:rPr lang="de-CH" dirty="0"/>
              <a:t>Skript lab_104_collatz.py analysieren:</a:t>
            </a:r>
          </a:p>
          <a:p>
            <a:pPr marL="114300" indent="0">
              <a:buNone/>
            </a:pPr>
            <a:r>
              <a:rPr lang="de-CH" dirty="0"/>
              <a:t>In 2er Gruppen den Code der/des Anderen lesen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de-CH" dirty="0"/>
              <a:t>Verstehe ich den Code? (Wurden Funktionen aus dem Internet verwendet, die ich nicht auf Anhieb verstehe?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de-CH" dirty="0"/>
              <a:t>Gibt es Dinge, die man anders? einfacher? verständlicher? schreiben könnte?</a:t>
            </a:r>
          </a:p>
          <a:p>
            <a:pPr marL="114300" indent="0">
              <a:buNone/>
            </a:pPr>
            <a:endParaRPr lang="de-CH" dirty="0"/>
          </a:p>
          <a:p>
            <a:pPr marL="114300" indent="0">
              <a:buNone/>
            </a:pPr>
            <a:r>
              <a:rPr lang="de-CH" dirty="0"/>
              <a:t>Feedback geben und gemeinsam den Code sinnvoll umstrukturieren (</a:t>
            </a:r>
            <a:r>
              <a:rPr lang="de-CH" dirty="0" err="1"/>
              <a:t>Refactoring</a:t>
            </a:r>
            <a:r>
              <a:rPr lang="de-CH" dirty="0"/>
              <a:t>).</a:t>
            </a:r>
          </a:p>
          <a:p>
            <a:pPr marL="114300" indent="0">
              <a:buNone/>
            </a:pPr>
            <a:endParaRPr lang="de-CH" dirty="0"/>
          </a:p>
          <a:p>
            <a:pPr marL="114300" indent="0">
              <a:buNone/>
            </a:pPr>
            <a:r>
              <a:rPr lang="de-CH" dirty="0"/>
              <a:t>Danach: Peer-</a:t>
            </a:r>
            <a:r>
              <a:rPr lang="de-CH" dirty="0" err="1"/>
              <a:t>Programming</a:t>
            </a:r>
            <a:r>
              <a:rPr lang="de-CH" dirty="0"/>
              <a:t> Labs 20X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3F23B3C-8942-A447-8900-19F9FA649BED}"/>
              </a:ext>
            </a:extLst>
          </p:cNvPr>
          <p:cNvGrpSpPr/>
          <p:nvPr/>
        </p:nvGrpSpPr>
        <p:grpSpPr>
          <a:xfrm>
            <a:off x="5134062" y="2892362"/>
            <a:ext cx="3946438" cy="2251137"/>
            <a:chOff x="5134062" y="2892362"/>
            <a:chExt cx="3946438" cy="2251137"/>
          </a:xfrm>
        </p:grpSpPr>
        <p:pic>
          <p:nvPicPr>
            <p:cNvPr id="1026" name="Picture 2" descr="pair programming – Mongolian Princess Codes">
              <a:extLst>
                <a:ext uri="{FF2B5EF4-FFF2-40B4-BE49-F238E27FC236}">
                  <a16:creationId xmlns:a16="http://schemas.microsoft.com/office/drawing/2014/main" id="{A82256A9-0CC0-7044-944E-CE6827CFD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4062" y="2892362"/>
              <a:ext cx="3946438" cy="2251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pair programming – Mongolian Princess Codes">
              <a:extLst>
                <a:ext uri="{FF2B5EF4-FFF2-40B4-BE49-F238E27FC236}">
                  <a16:creationId xmlns:a16="http://schemas.microsoft.com/office/drawing/2014/main" id="{13666E40-B320-4F46-8F36-BB08595BA4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044" r="61773" b="61969"/>
            <a:stretch/>
          </p:blipFill>
          <p:spPr bwMode="auto">
            <a:xfrm>
              <a:off x="5134062" y="2892362"/>
              <a:ext cx="1508621" cy="49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346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E3A745-4E7F-45AC-BD64-66C936427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83871"/>
            <a:ext cx="8520600" cy="2985004"/>
          </a:xfrm>
        </p:spPr>
        <p:txBody>
          <a:bodyPr/>
          <a:lstStyle/>
          <a:p>
            <a:r>
              <a:rPr lang="de-CH" dirty="0"/>
              <a:t>Abkürzung von «</a:t>
            </a:r>
            <a:r>
              <a:rPr lang="de-CH" dirty="0" err="1"/>
              <a:t>Paneldata</a:t>
            </a:r>
            <a:r>
              <a:rPr lang="de-CH" dirty="0"/>
              <a:t>»</a:t>
            </a:r>
          </a:p>
          <a:p>
            <a:r>
              <a:rPr lang="de-CH" dirty="0"/>
              <a:t>Basiert auf </a:t>
            </a:r>
            <a:r>
              <a:rPr lang="de-CH" dirty="0" err="1"/>
              <a:t>NumPy</a:t>
            </a:r>
            <a:r>
              <a:rPr lang="de-CH" dirty="0"/>
              <a:t> und </a:t>
            </a:r>
            <a:r>
              <a:rPr lang="de-CH" dirty="0" err="1"/>
              <a:t>MatPlotLib</a:t>
            </a:r>
            <a:endParaRPr lang="de-CH" dirty="0"/>
          </a:p>
          <a:p>
            <a:r>
              <a:rPr lang="de-CH" dirty="0"/>
              <a:t>Liefert schnelle Einblicke in Datensätze</a:t>
            </a:r>
          </a:p>
          <a:p>
            <a:r>
              <a:rPr lang="de-CH" dirty="0"/>
              <a:t>Alles basiert auf «</a:t>
            </a:r>
            <a:r>
              <a:rPr lang="de-CH" dirty="0" err="1"/>
              <a:t>DataFrames</a:t>
            </a:r>
            <a:r>
              <a:rPr lang="de-CH" dirty="0"/>
              <a:t>»</a:t>
            </a:r>
          </a:p>
          <a:p>
            <a:pPr lvl="1"/>
            <a:endParaRPr lang="de-CH" dirty="0"/>
          </a:p>
          <a:p>
            <a:pPr lvl="1"/>
            <a:endParaRPr lang="de-CH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136590C-A4B5-4A9D-838F-0CC4D95B4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547"/>
            <a:ext cx="5715000" cy="12001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1EE48E5-BEA8-4168-9DE8-BE2B869E2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310" b="13062"/>
          <a:stretch/>
        </p:blipFill>
        <p:spPr>
          <a:xfrm>
            <a:off x="4951543" y="2516985"/>
            <a:ext cx="3880757" cy="2309064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97ECB92-19F2-4CB8-ADB0-65754D3AB848}"/>
              </a:ext>
            </a:extLst>
          </p:cNvPr>
          <p:cNvSpPr/>
          <p:nvPr/>
        </p:nvSpPr>
        <p:spPr>
          <a:xfrm>
            <a:off x="3956958" y="3728357"/>
            <a:ext cx="930728" cy="223158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rgbClr val="FF0000"/>
                </a:solidFill>
              </a:rPr>
              <a:t>index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EE3F1C0-7C17-43C4-BE71-0CAE58DC8CA5}"/>
              </a:ext>
            </a:extLst>
          </p:cNvPr>
          <p:cNvSpPr/>
          <p:nvPr/>
        </p:nvSpPr>
        <p:spPr>
          <a:xfrm>
            <a:off x="6803571" y="2259811"/>
            <a:ext cx="936172" cy="211255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rgbClr val="00B050"/>
                </a:solidFill>
              </a:rPr>
              <a:t>columns</a:t>
            </a:r>
            <a:endParaRPr lang="de-CH" dirty="0">
              <a:solidFill>
                <a:srgbClr val="00B050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FD13D5A4-6F77-4C2B-A308-DB9FDB8EB257}"/>
              </a:ext>
            </a:extLst>
          </p:cNvPr>
          <p:cNvSpPr/>
          <p:nvPr/>
        </p:nvSpPr>
        <p:spPr>
          <a:xfrm>
            <a:off x="6549752" y="3590761"/>
            <a:ext cx="1189991" cy="49834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/>
              <a:t>DataFrame</a:t>
            </a:r>
            <a:endParaRPr lang="de-CH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7319E08-E619-40D8-B0DB-85976A166904}"/>
              </a:ext>
            </a:extLst>
          </p:cNvPr>
          <p:cNvSpPr/>
          <p:nvPr/>
        </p:nvSpPr>
        <p:spPr>
          <a:xfrm>
            <a:off x="4951543" y="2516985"/>
            <a:ext cx="251828" cy="2309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F8DEE06-6034-4325-A6A6-EB4B60920835}"/>
              </a:ext>
            </a:extLst>
          </p:cNvPr>
          <p:cNvSpPr/>
          <p:nvPr/>
        </p:nvSpPr>
        <p:spPr>
          <a:xfrm>
            <a:off x="4958444" y="2512052"/>
            <a:ext cx="3873856" cy="22077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14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206D4BC-A1DD-4264-8491-AC6EA90EE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310" b="13062"/>
          <a:stretch/>
        </p:blipFill>
        <p:spPr>
          <a:xfrm>
            <a:off x="2665379" y="3121808"/>
            <a:ext cx="3397781" cy="202169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CBE62DA-99BC-468E-93F0-1893DE6060EF}"/>
              </a:ext>
            </a:extLst>
          </p:cNvPr>
          <p:cNvSpPr/>
          <p:nvPr/>
        </p:nvSpPr>
        <p:spPr>
          <a:xfrm>
            <a:off x="2865212" y="3306361"/>
            <a:ext cx="3187015" cy="1837139"/>
          </a:xfrm>
          <a:prstGeom prst="rect">
            <a:avLst/>
          </a:prstGeom>
          <a:solidFill>
            <a:srgbClr val="00B05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A848E1-2088-49CD-8BFB-92AEAEAF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34681"/>
            <a:ext cx="8520600" cy="572700"/>
          </a:xfrm>
        </p:spPr>
        <p:txBody>
          <a:bodyPr/>
          <a:lstStyle/>
          <a:p>
            <a:r>
              <a:rPr lang="de-CH" dirty="0"/>
              <a:t>Daten einlesen und exportieren – Konzept 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48BAE7-6333-471E-9724-EDFA087DC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103" y="870715"/>
            <a:ext cx="7478062" cy="3416400"/>
          </a:xfrm>
        </p:spPr>
        <p:txBody>
          <a:bodyPr/>
          <a:lstStyle/>
          <a:p>
            <a:pPr marL="114300" indent="0">
              <a:buNone/>
            </a:pPr>
            <a:r>
              <a:rPr lang="de-CH" dirty="0"/>
              <a:t>Nicht bei allen Sprachen und mit allen Bibliotheken/Packages gleich…</a:t>
            </a:r>
          </a:p>
          <a:p>
            <a:pPr marL="114300" indent="0">
              <a:buNone/>
            </a:pPr>
            <a:r>
              <a:rPr lang="de-CH" dirty="0"/>
              <a:t>… aber die bereitzustellenden Informationen sind immer ähnlich!</a:t>
            </a:r>
          </a:p>
          <a:p>
            <a:r>
              <a:rPr lang="de-CH" b="1" dirty="0"/>
              <a:t>Pfad zum File</a:t>
            </a:r>
          </a:p>
          <a:p>
            <a:r>
              <a:rPr lang="de-CH" dirty="0" err="1"/>
              <a:t>csv</a:t>
            </a:r>
            <a:r>
              <a:rPr lang="de-CH" dirty="0"/>
              <a:t>: </a:t>
            </a:r>
            <a:r>
              <a:rPr lang="de-CH" b="1" dirty="0"/>
              <a:t>Separations-Zeichen</a:t>
            </a:r>
            <a:r>
              <a:rPr lang="de-CH" dirty="0"/>
              <a:t> (meist ist ein Standard gesetzt) -&gt;;</a:t>
            </a:r>
          </a:p>
          <a:p>
            <a:r>
              <a:rPr lang="de-CH" b="1" dirty="0"/>
              <a:t>Header</a:t>
            </a:r>
            <a:r>
              <a:rPr lang="de-CH" dirty="0"/>
              <a:t>: Zeile mit der Beschreibung der Spalten</a:t>
            </a:r>
          </a:p>
          <a:p>
            <a:r>
              <a:rPr lang="de-CH" dirty="0"/>
              <a:t>Spezifikation, welcher </a:t>
            </a:r>
            <a:r>
              <a:rPr lang="de-CH" b="1" dirty="0"/>
              <a:t>Datenbereich</a:t>
            </a:r>
            <a:r>
              <a:rPr lang="de-CH" dirty="0"/>
              <a:t> eingelesen werden soll</a:t>
            </a:r>
          </a:p>
        </p:txBody>
      </p:sp>
      <p:sp>
        <p:nvSpPr>
          <p:cNvPr id="5" name="L-Form 4">
            <a:extLst>
              <a:ext uri="{FF2B5EF4-FFF2-40B4-BE49-F238E27FC236}">
                <a16:creationId xmlns:a16="http://schemas.microsoft.com/office/drawing/2014/main" id="{FA627B82-07EF-40C4-8C20-DEAEF8C31096}"/>
              </a:ext>
            </a:extLst>
          </p:cNvPr>
          <p:cNvSpPr/>
          <p:nvPr/>
        </p:nvSpPr>
        <p:spPr>
          <a:xfrm rot="5400000">
            <a:off x="3424135" y="3525272"/>
            <a:ext cx="252919" cy="252919"/>
          </a:xfrm>
          <a:prstGeom prst="corner">
            <a:avLst>
              <a:gd name="adj1" fmla="val 28302"/>
              <a:gd name="adj2" fmla="val 2735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3A06B99-CD88-4709-92D2-99DFCED2F63E}"/>
              </a:ext>
            </a:extLst>
          </p:cNvPr>
          <p:cNvSpPr/>
          <p:nvPr/>
        </p:nvSpPr>
        <p:spPr>
          <a:xfrm>
            <a:off x="3508443" y="3604676"/>
            <a:ext cx="2554717" cy="1538824"/>
          </a:xfrm>
          <a:prstGeom prst="rect">
            <a:avLst/>
          </a:prstGeom>
          <a:solidFill>
            <a:srgbClr val="00B05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L-Form 7">
            <a:extLst>
              <a:ext uri="{FF2B5EF4-FFF2-40B4-BE49-F238E27FC236}">
                <a16:creationId xmlns:a16="http://schemas.microsoft.com/office/drawing/2014/main" id="{3C52F598-7991-40D9-A782-494DC18E678F}"/>
              </a:ext>
            </a:extLst>
          </p:cNvPr>
          <p:cNvSpPr/>
          <p:nvPr/>
        </p:nvSpPr>
        <p:spPr>
          <a:xfrm rot="16200000">
            <a:off x="4659341" y="4841958"/>
            <a:ext cx="252919" cy="252919"/>
          </a:xfrm>
          <a:prstGeom prst="corner">
            <a:avLst>
              <a:gd name="adj1" fmla="val 28302"/>
              <a:gd name="adj2" fmla="val 273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F277548-0D45-4079-883A-CBEFF7E963F9}"/>
              </a:ext>
            </a:extLst>
          </p:cNvPr>
          <p:cNvSpPr/>
          <p:nvPr/>
        </p:nvSpPr>
        <p:spPr>
          <a:xfrm>
            <a:off x="3508443" y="3604676"/>
            <a:ext cx="1319509" cy="1404143"/>
          </a:xfrm>
          <a:prstGeom prst="rect">
            <a:avLst/>
          </a:prstGeom>
          <a:solidFill>
            <a:srgbClr val="00B05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CCC0DD4-912C-5A4B-B531-51E2EF0A5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844" y="1219113"/>
            <a:ext cx="3222483" cy="1902695"/>
          </a:xfrm>
          <a:prstGeom prst="rect">
            <a:avLst/>
          </a:prstGeom>
        </p:spPr>
      </p:pic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1D2B9CCC-6E79-414B-ADF2-0B2205B902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98" t="15527"/>
          <a:stretch/>
        </p:blipFill>
        <p:spPr>
          <a:xfrm>
            <a:off x="6813762" y="3054530"/>
            <a:ext cx="2820790" cy="2639115"/>
          </a:xfrm>
          <a:prstGeom prst="rect">
            <a:avLst/>
          </a:prstGeom>
        </p:spPr>
      </p:pic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FDB95836-5037-9144-B692-68B5E4DEB3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98" t="15526" b="39143"/>
          <a:stretch/>
        </p:blipFill>
        <p:spPr>
          <a:xfrm>
            <a:off x="6811899" y="3086319"/>
            <a:ext cx="2820790" cy="1416233"/>
          </a:xfrm>
          <a:prstGeom prst="rect">
            <a:avLst/>
          </a:prstGeom>
        </p:spPr>
      </p:pic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5BB36E71-08A6-2244-AE7B-AE25C2CF99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98" t="15527" b="45479"/>
          <a:stretch/>
        </p:blipFill>
        <p:spPr>
          <a:xfrm>
            <a:off x="6810036" y="3068860"/>
            <a:ext cx="2820790" cy="1218255"/>
          </a:xfrm>
          <a:prstGeom prst="rect">
            <a:avLst/>
          </a:prstGeom>
        </p:spPr>
      </p:pic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55BF5891-8FBF-EE46-899C-5DB9FC83A4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98" t="15527" b="53823"/>
          <a:stretch/>
        </p:blipFill>
        <p:spPr>
          <a:xfrm>
            <a:off x="6810036" y="3040200"/>
            <a:ext cx="2820790" cy="95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7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5" grpId="0" animBg="1"/>
      <p:bldP spid="6" grpId="0" animBg="1"/>
      <p:bldP spid="6" grpId="1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206D4BC-A1DD-4264-8491-AC6EA90EE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310" b="13062"/>
          <a:stretch/>
        </p:blipFill>
        <p:spPr>
          <a:xfrm>
            <a:off x="207731" y="3121808"/>
            <a:ext cx="3397781" cy="2021692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1AC1535-4609-430E-93D0-6C04D4DD8EF9}"/>
              </a:ext>
            </a:extLst>
          </p:cNvPr>
          <p:cNvSpPr/>
          <p:nvPr/>
        </p:nvSpPr>
        <p:spPr>
          <a:xfrm>
            <a:off x="415255" y="4070164"/>
            <a:ext cx="3190257" cy="1073336"/>
          </a:xfrm>
          <a:prstGeom prst="rect">
            <a:avLst/>
          </a:prstGeom>
          <a:solidFill>
            <a:srgbClr val="00B05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37C5945-9816-4700-B2BE-69358930F5CE}"/>
              </a:ext>
            </a:extLst>
          </p:cNvPr>
          <p:cNvSpPr/>
          <p:nvPr/>
        </p:nvSpPr>
        <p:spPr>
          <a:xfrm>
            <a:off x="415255" y="4067378"/>
            <a:ext cx="3190257" cy="737042"/>
          </a:xfrm>
          <a:prstGeom prst="rect">
            <a:avLst/>
          </a:prstGeom>
          <a:solidFill>
            <a:srgbClr val="00B05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A848E1-2088-49CD-8BFB-92AEAEAF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31" y="0"/>
            <a:ext cx="8728538" cy="572700"/>
          </a:xfrm>
        </p:spPr>
        <p:txBody>
          <a:bodyPr/>
          <a:lstStyle/>
          <a:p>
            <a:r>
              <a:rPr lang="de-CH" dirty="0"/>
              <a:t>Pandas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48BAE7-6333-471E-9724-EDFA087DC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27041"/>
            <a:ext cx="5575300" cy="3416400"/>
          </a:xfrm>
        </p:spPr>
        <p:txBody>
          <a:bodyPr/>
          <a:lstStyle/>
          <a:p>
            <a:r>
              <a:rPr lang="de-CH" b="1" dirty="0"/>
              <a:t>Pfad zum File</a:t>
            </a:r>
          </a:p>
          <a:p>
            <a:r>
              <a:rPr lang="de-CH" dirty="0" err="1"/>
              <a:t>csv</a:t>
            </a:r>
            <a:r>
              <a:rPr lang="de-CH" dirty="0"/>
              <a:t>: </a:t>
            </a:r>
            <a:r>
              <a:rPr lang="de-CH" b="1" dirty="0"/>
              <a:t>Separations-Zeichen</a:t>
            </a:r>
            <a:r>
              <a:rPr lang="de-CH" dirty="0"/>
              <a:t> (meist ist ein Standard gesetzt)</a:t>
            </a:r>
          </a:p>
          <a:p>
            <a:r>
              <a:rPr lang="de-CH" b="1" dirty="0"/>
              <a:t>Header</a:t>
            </a:r>
            <a:r>
              <a:rPr lang="de-CH" dirty="0"/>
              <a:t>: Zeile mit der Beschreibung der Spalten</a:t>
            </a:r>
          </a:p>
          <a:p>
            <a:r>
              <a:rPr lang="de-CH" dirty="0"/>
              <a:t>Spezifikation, welcher </a:t>
            </a:r>
            <a:r>
              <a:rPr lang="de-CH" b="1" dirty="0"/>
              <a:t>Datenbereich</a:t>
            </a:r>
            <a:r>
              <a:rPr lang="de-CH" dirty="0"/>
              <a:t> eingelesen werden soll</a:t>
            </a:r>
          </a:p>
          <a:p>
            <a:r>
              <a:rPr lang="de-CH" dirty="0"/>
              <a:t>Was soll mit </a:t>
            </a:r>
            <a:r>
              <a:rPr lang="de-CH" b="1" dirty="0"/>
              <a:t>unbekannten Datenfelder</a:t>
            </a:r>
            <a:r>
              <a:rPr lang="de-CH" dirty="0"/>
              <a:t> passieren (Bspw. 999 umwandeln zu </a:t>
            </a:r>
            <a:r>
              <a:rPr lang="de-CH" dirty="0" err="1"/>
              <a:t>NaN</a:t>
            </a:r>
            <a:r>
              <a:rPr lang="de-CH" dirty="0"/>
              <a:t>)</a:t>
            </a:r>
          </a:p>
          <a:p>
            <a:endParaRPr lang="de-CH" dirty="0"/>
          </a:p>
        </p:txBody>
      </p:sp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C8B3774C-FC35-4C92-833B-F5A93CFA441F}"/>
              </a:ext>
            </a:extLst>
          </p:cNvPr>
          <p:cNvSpPr/>
          <p:nvPr/>
        </p:nvSpPr>
        <p:spPr>
          <a:xfrm>
            <a:off x="1919799" y="3319331"/>
            <a:ext cx="181583" cy="719847"/>
          </a:xfrm>
          <a:prstGeom prst="downArrow">
            <a:avLst>
              <a:gd name="adj1" fmla="val 28570"/>
              <a:gd name="adj2" fmla="val 964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40B5C8B-10D2-4943-8854-9F020DD19A18}"/>
              </a:ext>
            </a:extLst>
          </p:cNvPr>
          <p:cNvSpPr txBox="1"/>
          <p:nvPr/>
        </p:nvSpPr>
        <p:spPr>
          <a:xfrm>
            <a:off x="2159748" y="3473343"/>
            <a:ext cx="2328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Zu überspringende Zeilen</a:t>
            </a:r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1A3F9C96-670E-4267-A0BF-2B1222B9870F}"/>
              </a:ext>
            </a:extLst>
          </p:cNvPr>
          <p:cNvSpPr/>
          <p:nvPr/>
        </p:nvSpPr>
        <p:spPr>
          <a:xfrm>
            <a:off x="1919799" y="4084573"/>
            <a:ext cx="181583" cy="719847"/>
          </a:xfrm>
          <a:prstGeom prst="downArrow">
            <a:avLst>
              <a:gd name="adj1" fmla="val 28570"/>
              <a:gd name="adj2" fmla="val 9642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6C9CD77-8934-4CAF-A88E-06DE67D50D79}"/>
              </a:ext>
            </a:extLst>
          </p:cNvPr>
          <p:cNvSpPr txBox="1"/>
          <p:nvPr/>
        </p:nvSpPr>
        <p:spPr>
          <a:xfrm>
            <a:off x="2282965" y="4228995"/>
            <a:ext cx="2328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Einzulesende Zeilen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A9553EA-CDB5-49BD-BA95-479CC96E9EA5}"/>
              </a:ext>
            </a:extLst>
          </p:cNvPr>
          <p:cNvSpPr/>
          <p:nvPr/>
        </p:nvSpPr>
        <p:spPr>
          <a:xfrm>
            <a:off x="1037410" y="3121808"/>
            <a:ext cx="655410" cy="2021692"/>
          </a:xfrm>
          <a:prstGeom prst="rect">
            <a:avLst/>
          </a:prstGeom>
          <a:solidFill>
            <a:srgbClr val="00B05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1D54AAA-3881-469C-86B7-CB8709952B71}"/>
              </a:ext>
            </a:extLst>
          </p:cNvPr>
          <p:cNvSpPr/>
          <p:nvPr/>
        </p:nvSpPr>
        <p:spPr>
          <a:xfrm>
            <a:off x="2350436" y="3121808"/>
            <a:ext cx="1255075" cy="2021692"/>
          </a:xfrm>
          <a:prstGeom prst="rect">
            <a:avLst/>
          </a:prstGeom>
          <a:solidFill>
            <a:srgbClr val="00B05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6FAECF6-7CC1-4EC7-97F2-896D7D50FE1C}"/>
              </a:ext>
            </a:extLst>
          </p:cNvPr>
          <p:cNvSpPr txBox="1"/>
          <p:nvPr/>
        </p:nvSpPr>
        <p:spPr>
          <a:xfrm>
            <a:off x="3796199" y="3824877"/>
            <a:ext cx="2328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Einzulesende Spalten</a:t>
            </a:r>
          </a:p>
        </p:txBody>
      </p:sp>
      <p:pic>
        <p:nvPicPr>
          <p:cNvPr id="25" name="Grafik 2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A599E6D-60C6-6F44-A2EA-F113D405B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666" y="2167041"/>
            <a:ext cx="4216400" cy="33528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F3303986-7451-3943-8F86-6619A8797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517" y="669055"/>
            <a:ext cx="3222483" cy="190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3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7" grpId="0" animBg="1"/>
      <p:bldP spid="10" grpId="0"/>
      <p:bldP spid="12" grpId="0" animBg="1"/>
      <p:bldP spid="13" grpId="0"/>
      <p:bldP spid="16" grpId="0" animBg="1"/>
      <p:bldP spid="17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FE5895D-A2B5-4EE8-BCB9-D26F9A3A2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51434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34038CA-8A7B-4A7B-BE18-B840C384C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1562"/>
            <a:ext cx="8520600" cy="572700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Pandas Demo…</a:t>
            </a:r>
          </a:p>
        </p:txBody>
      </p:sp>
    </p:spTree>
    <p:extLst>
      <p:ext uri="{BB962C8B-B14F-4D97-AF65-F5344CB8AC3E}">
        <p14:creationId xmlns:p14="http://schemas.microsoft.com/office/powerpoint/2010/main" val="4138206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538F2C-2146-4A8F-86B9-ADA1C579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D85A3C-198C-4C64-97E5-5045D97E2C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de-CH" dirty="0"/>
              <a:t>1. Nachvollziehen der NHL-Demo:</a:t>
            </a:r>
          </a:p>
          <a:p>
            <a:pPr marL="114300" indent="0">
              <a:buNone/>
            </a:pPr>
            <a:r>
              <a:rPr lang="de-CH" dirty="0">
                <a:hlinkClick r:id="rId3"/>
              </a:rPr>
              <a:t>https://github.com/</a:t>
            </a:r>
            <a:r>
              <a:rPr lang="de-CH">
                <a:hlinkClick r:id="rId3"/>
              </a:rPr>
              <a:t>ssr-2024/programming_basics/</a:t>
            </a:r>
            <a:r>
              <a:rPr lang="de-CH" dirty="0">
                <a:hlinkClick r:id="rId3"/>
              </a:rPr>
              <a:t>wiki/300_pandas_in_5min.md</a:t>
            </a:r>
            <a:endParaRPr lang="de-CH" dirty="0"/>
          </a:p>
          <a:p>
            <a:pPr marL="114300" indent="0">
              <a:buNone/>
            </a:pPr>
            <a:r>
              <a:rPr lang="de-CH" dirty="0"/>
              <a:t>2. Durchlesen/Überfliegen des Blogs</a:t>
            </a:r>
          </a:p>
          <a:p>
            <a:r>
              <a:rPr lang="de-CH" dirty="0"/>
              <a:t>Grundlegendes Verständnis für Pandas erwerben</a:t>
            </a:r>
          </a:p>
          <a:p>
            <a:r>
              <a:rPr lang="de-CH" dirty="0"/>
              <a:t>Grundlegende Möglichkeiten kennen </a:t>
            </a:r>
            <a:r>
              <a:rPr lang="de-CH" dirty="0">
                <a:sym typeface="Wingdings" panose="05000000000000000000" pitchFamily="2" charset="2"/>
              </a:rPr>
              <a:t>und wissen, wo man später suchen muss</a:t>
            </a:r>
            <a:endParaRPr lang="de-CH" dirty="0">
              <a:hlinkClick r:id="rId4"/>
            </a:endParaRPr>
          </a:p>
          <a:p>
            <a:pPr marL="114300" indent="0">
              <a:buNone/>
            </a:pPr>
            <a:r>
              <a:rPr lang="de-CH" dirty="0">
                <a:hlinkClick r:id="rId4"/>
              </a:rPr>
              <a:t>https://towardsdatascience.com/pandas-dataframe-a-lightweight-intro-680e3a212b96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2818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E6BEA0-1F5C-428F-8643-8D7A7B80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Programm heute</a:t>
            </a:r>
          </a:p>
        </p:txBody>
      </p:sp>
      <p:sp>
        <p:nvSpPr>
          <p:cNvPr id="6" name="Google Shape;108;p20">
            <a:extLst>
              <a:ext uri="{FF2B5EF4-FFF2-40B4-BE49-F238E27FC236}">
                <a16:creationId xmlns:a16="http://schemas.microsoft.com/office/drawing/2014/main" id="{D474E75C-B0EA-40CB-A77B-56ABE8E144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78781" cy="378431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4400" lvl="0" indent="-285750" defTabSz="539750">
              <a:buFontTx/>
              <a:buChar char="-"/>
            </a:pPr>
            <a:r>
              <a:rPr lang="de-CH" dirty="0"/>
              <a:t>Labs/Übungen zu Flow Control, Listen &amp; </a:t>
            </a:r>
            <a:r>
              <a:rPr lang="de-CH" dirty="0" err="1"/>
              <a:t>Dictionaries</a:t>
            </a:r>
            <a:r>
              <a:rPr lang="de-CH" dirty="0"/>
              <a:t> bearbeiten / fertigstellen</a:t>
            </a:r>
          </a:p>
          <a:p>
            <a:pPr marL="284400" lvl="0" indent="-285750" defTabSz="539750">
              <a:buFontTx/>
              <a:buChar char="-"/>
            </a:pPr>
            <a:endParaRPr lang="de-CH" dirty="0"/>
          </a:p>
          <a:p>
            <a:pPr marL="284400" lvl="0" indent="-285750" defTabSz="539750">
              <a:buFontTx/>
              <a:buChar char="-"/>
            </a:pPr>
            <a:endParaRPr lang="de-CH" dirty="0"/>
          </a:p>
          <a:p>
            <a:pPr marL="284400" lvl="0" indent="-285750" defTabSz="539750">
              <a:buFontTx/>
              <a:buChar char="-"/>
            </a:pPr>
            <a:r>
              <a:rPr lang="de-CH" dirty="0"/>
              <a:t>Intro Datenauswertung Python:</a:t>
            </a:r>
            <a:br>
              <a:rPr lang="de-CH" dirty="0"/>
            </a:br>
            <a:r>
              <a:rPr lang="de-CH" dirty="0"/>
              <a:t>- Geschwindigkeit</a:t>
            </a:r>
            <a:br>
              <a:rPr lang="de-CH" dirty="0"/>
            </a:br>
            <a:r>
              <a:rPr lang="de-CH" dirty="0"/>
              <a:t>- Hilfsmittel </a:t>
            </a:r>
            <a:r>
              <a:rPr lang="de-CH" dirty="0" err="1"/>
              <a:t>NumPy</a:t>
            </a:r>
            <a:br>
              <a:rPr lang="de-CH" dirty="0"/>
            </a:br>
            <a:r>
              <a:rPr lang="de-CH" dirty="0"/>
              <a:t>- Übungen</a:t>
            </a:r>
          </a:p>
          <a:p>
            <a:pPr marL="0" indent="0">
              <a:spcAft>
                <a:spcPts val="1600"/>
              </a:spcAft>
              <a:buNone/>
            </a:pPr>
            <a:endParaRPr lang="de-CH" dirty="0"/>
          </a:p>
        </p:txBody>
      </p:sp>
      <p:sp>
        <p:nvSpPr>
          <p:cNvPr id="7" name="Google Shape;108;p20">
            <a:extLst>
              <a:ext uri="{FF2B5EF4-FFF2-40B4-BE49-F238E27FC236}">
                <a16:creationId xmlns:a16="http://schemas.microsoft.com/office/drawing/2014/main" id="{7DE54E2A-48B9-4E40-8438-52FC9ADF0FB9}"/>
              </a:ext>
            </a:extLst>
          </p:cNvPr>
          <p:cNvSpPr txBox="1">
            <a:spLocks/>
          </p:cNvSpPr>
          <p:nvPr/>
        </p:nvSpPr>
        <p:spPr>
          <a:xfrm>
            <a:off x="4958279" y="1152475"/>
            <a:ext cx="3778781" cy="378431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de-CH" dirty="0"/>
              <a:t>Pandas - Datenauswertung:</a:t>
            </a:r>
            <a:br>
              <a:rPr lang="de-CH" dirty="0"/>
            </a:br>
            <a:r>
              <a:rPr lang="de-CH" dirty="0"/>
              <a:t>   - Live-Coding</a:t>
            </a:r>
            <a:br>
              <a:rPr lang="de-CH" dirty="0"/>
            </a:br>
            <a:r>
              <a:rPr lang="de-CH" dirty="0"/>
              <a:t>   - Ausprobieren / Erarbeiten</a:t>
            </a:r>
            <a:br>
              <a:rPr lang="de-CH" dirty="0"/>
            </a:br>
            <a:r>
              <a:rPr lang="de-CH" dirty="0"/>
              <a:t>   - Übungen: lab_301</a:t>
            </a:r>
            <a:endParaRPr lang="de-DE" dirty="0"/>
          </a:p>
          <a:p>
            <a:pPr marL="0" indent="0">
              <a:spcAft>
                <a:spcPts val="600"/>
              </a:spcAft>
              <a:buNone/>
            </a:pPr>
            <a:r>
              <a:rPr lang="de-DE" dirty="0"/>
              <a:t>Automatisierte Prozessierung von Daten: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e-DE" dirty="0"/>
              <a:t>   - Auswertungs-Pipeline</a:t>
            </a:r>
            <a:br>
              <a:rPr lang="de-DE" dirty="0"/>
            </a:br>
            <a:r>
              <a:rPr lang="de-DE" dirty="0"/>
              <a:t>   - Übungen: lab 302, lab 303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e-DE" dirty="0"/>
              <a:t>   - Festhalten im Wiki</a:t>
            </a:r>
          </a:p>
        </p:txBody>
      </p:sp>
    </p:spTree>
    <p:extLst>
      <p:ext uri="{BB962C8B-B14F-4D97-AF65-F5344CB8AC3E}">
        <p14:creationId xmlns:p14="http://schemas.microsoft.com/office/powerpoint/2010/main" val="333438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B6B9E5-D7D6-4FAF-8BD1-D000E19CF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Daten importieren mit </a:t>
            </a:r>
            <a:r>
              <a:rPr lang="de-CH" dirty="0" err="1"/>
              <a:t>pandas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F67BB6-25AE-45A3-A4B0-45462A342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de-CH" dirty="0">
                <a:hlinkClick r:id="rId3"/>
              </a:rPr>
              <a:t>https://pandas.pydata.org/pandas-docs/stable/reference/api/pandas.read_csv.html#pandas.read_csv</a:t>
            </a:r>
            <a:endParaRPr lang="de-CH" dirty="0"/>
          </a:p>
          <a:p>
            <a:pPr marL="114300" indent="0">
              <a:buNone/>
            </a:pPr>
            <a:r>
              <a:rPr lang="de-CH" dirty="0"/>
              <a:t>(</a:t>
            </a:r>
            <a:r>
              <a:rPr lang="de-CH" dirty="0" err="1"/>
              <a:t>googeln</a:t>
            </a:r>
            <a:r>
              <a:rPr lang="de-CH" dirty="0"/>
              <a:t> nach «</a:t>
            </a:r>
            <a:r>
              <a:rPr lang="de-CH" dirty="0" err="1"/>
              <a:t>pandas</a:t>
            </a:r>
            <a:r>
              <a:rPr lang="de-CH" dirty="0"/>
              <a:t> </a:t>
            </a:r>
            <a:r>
              <a:rPr lang="de-CH" dirty="0" err="1"/>
              <a:t>api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/</a:t>
            </a:r>
            <a:r>
              <a:rPr lang="de-CH" dirty="0" err="1"/>
              <a:t>output</a:t>
            </a:r>
            <a:r>
              <a:rPr lang="de-CH" dirty="0"/>
              <a:t>»)</a:t>
            </a:r>
          </a:p>
          <a:p>
            <a:pPr marL="114300" indent="0">
              <a:buNone/>
            </a:pPr>
            <a:endParaRPr lang="de-CH" dirty="0"/>
          </a:p>
          <a:p>
            <a:pPr marL="114300" indent="0">
              <a:buNone/>
            </a:pPr>
            <a:r>
              <a:rPr lang="de-CH" dirty="0"/>
              <a:t>lab_301_pandas.py lösen. </a:t>
            </a:r>
          </a:p>
          <a:p>
            <a:pPr marL="114300" indent="0">
              <a:buNone/>
            </a:pPr>
            <a:endParaRPr lang="de-CH" dirty="0"/>
          </a:p>
          <a:p>
            <a:pPr marL="114300" indent="0">
              <a:buNone/>
            </a:pPr>
            <a:r>
              <a:rPr lang="de-CH" dirty="0"/>
              <a:t>Alles was noch nicht bekannt ist: </a:t>
            </a:r>
            <a:r>
              <a:rPr lang="de-CH" dirty="0" err="1"/>
              <a:t>googeln</a:t>
            </a:r>
            <a:r>
              <a:rPr lang="de-CH" dirty="0"/>
              <a:t> ;)</a:t>
            </a:r>
          </a:p>
        </p:txBody>
      </p:sp>
    </p:spTree>
    <p:extLst>
      <p:ext uri="{BB962C8B-B14F-4D97-AF65-F5344CB8AC3E}">
        <p14:creationId xmlns:p14="http://schemas.microsoft.com/office/powerpoint/2010/main" val="2959723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56BB7-3A53-4B72-BC64-E4092D92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Pause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475E5D-D304-4B28-8140-5629F5109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Grafik 4" descr="Ein Bild, das Schiefertafel, Text enthält.&#10;&#10;Automatisch generierte Beschreibung">
            <a:extLst>
              <a:ext uri="{FF2B5EF4-FFF2-40B4-BE49-F238E27FC236}">
                <a16:creationId xmlns:a16="http://schemas.microsoft.com/office/drawing/2014/main" id="{4FC0F3C2-DA72-40F2-88A0-0A64FC6F7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2475"/>
            <a:ext cx="9168629" cy="550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14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BB935-57D1-4923-BAE3-C77C8591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Auswertungs-Pipeline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16B0B2-F22D-48EB-91C6-14476DB37C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Experimentaufbau - Ordnerstruktur</a:t>
            </a:r>
          </a:p>
          <a:p>
            <a:r>
              <a:rPr lang="de-CH" dirty="0"/>
              <a:t>… UML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FD3E19-3A17-466C-922C-3F1374E28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384" y="1681528"/>
            <a:ext cx="6154615" cy="346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38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70AE35-BE24-4214-B25B-CE531344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Python Files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A72E3F-C0EB-416C-9FEB-04393FEFA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16340"/>
            <a:ext cx="8520600" cy="3556697"/>
          </a:xfrm>
        </p:spPr>
        <p:txBody>
          <a:bodyPr/>
          <a:lstStyle/>
          <a:p>
            <a:pPr marL="114300" indent="0">
              <a:buNone/>
            </a:pPr>
            <a:r>
              <a:rPr lang="de-CH" dirty="0"/>
              <a:t>Auf Windows und Unix sind Pfad-Separatoren unterschiedlich (/ vs. \)</a:t>
            </a:r>
            <a:br>
              <a:rPr lang="de-CH" dirty="0"/>
            </a:b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>
                <a:latin typeface="Consolas" panose="020B0609020204030204" pitchFamily="49" charset="0"/>
                <a:sym typeface="Wingdings" panose="05000000000000000000" pitchFamily="2" charset="2"/>
              </a:rPr>
              <a:t>Path(‘</a:t>
            </a:r>
            <a:r>
              <a:rPr lang="de-CH" dirty="0" err="1">
                <a:latin typeface="Consolas" panose="020B0609020204030204" pitchFamily="49" charset="0"/>
                <a:sym typeface="Wingdings" panose="05000000000000000000" pitchFamily="2" charset="2"/>
              </a:rPr>
              <a:t>pfad</a:t>
            </a:r>
            <a:r>
              <a:rPr lang="de-CH" dirty="0">
                <a:latin typeface="Consolas" panose="020B0609020204030204" pitchFamily="49" charset="0"/>
                <a:sym typeface="Wingdings" panose="05000000000000000000" pitchFamily="2" charset="2"/>
              </a:rPr>
              <a:t>/zum’, ‘</a:t>
            </a:r>
            <a:r>
              <a:rPr lang="de-CH" dirty="0" err="1">
                <a:latin typeface="Consolas" panose="020B0609020204030204" pitchFamily="49" charset="0"/>
                <a:sym typeface="Wingdings" panose="05000000000000000000" pitchFamily="2" charset="2"/>
              </a:rPr>
              <a:t>ordner</a:t>
            </a:r>
            <a:r>
              <a:rPr lang="de-CH" dirty="0">
                <a:latin typeface="Consolas" panose="020B0609020204030204" pitchFamily="49" charset="0"/>
                <a:sym typeface="Wingdings" panose="05000000000000000000" pitchFamily="2" charset="2"/>
              </a:rPr>
              <a:t>’) </a:t>
            </a:r>
            <a:r>
              <a:rPr lang="de-CH" dirty="0">
                <a:sym typeface="Wingdings" panose="05000000000000000000" pitchFamily="2" charset="2"/>
              </a:rPr>
              <a:t>verwenden um Pfadteile zusammenzusetzen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pPr marL="114300" indent="0">
              <a:buNone/>
            </a:pPr>
            <a:endParaRPr lang="de-CH" dirty="0"/>
          </a:p>
          <a:p>
            <a:pPr marL="114300" indent="0">
              <a:buNone/>
            </a:pPr>
            <a:r>
              <a:rPr lang="de-CH" dirty="0"/>
              <a:t>Ordner abfragen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2CFDA04-C312-4BFE-8ED3-C46FD8FC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62" y="2069166"/>
            <a:ext cx="8315538" cy="8940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FD341AF-77EB-4325-9ED2-88C9DEBD3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62" y="2065496"/>
            <a:ext cx="8315538" cy="83499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61011B0-E3AF-42CA-8020-EBC6BC51A5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6762" y="3715420"/>
            <a:ext cx="7019976" cy="9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9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20BD043-DDB8-4F4D-93D5-C9B06B00D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04"/>
            <a:ext cx="8501974" cy="241178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704C113-38F6-45E2-96FE-01ABBF9E2C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782646"/>
            <a:ext cx="8501974" cy="236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4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CA5910-DD5F-4997-9793-CCC7ECDF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Plots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4DAA41-2173-47F2-BFF9-B1100A5F0D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27220" y="125050"/>
            <a:ext cx="5597508" cy="481487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95B33D2-FF45-4117-838A-9CC8D6F293AB}"/>
              </a:ext>
            </a:extLst>
          </p:cNvPr>
          <p:cNvSpPr/>
          <p:nvPr/>
        </p:nvSpPr>
        <p:spPr>
          <a:xfrm>
            <a:off x="678757" y="1536625"/>
            <a:ext cx="930728" cy="223158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rgbClr val="FF0000"/>
                </a:solidFill>
                <a:latin typeface="Consolas" panose="020B0609020204030204" pitchFamily="49" charset="0"/>
              </a:rPr>
              <a:t>figure</a:t>
            </a:r>
            <a:endParaRPr lang="de-CH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8ABE4D5-CC09-49D3-A2E8-0EDEAD9F450D}"/>
              </a:ext>
            </a:extLst>
          </p:cNvPr>
          <p:cNvSpPr/>
          <p:nvPr/>
        </p:nvSpPr>
        <p:spPr>
          <a:xfrm>
            <a:off x="1781652" y="203572"/>
            <a:ext cx="5488643" cy="46662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54AC8DFD-066D-470F-86FF-776EAB403272}"/>
              </a:ext>
            </a:extLst>
          </p:cNvPr>
          <p:cNvSpPr/>
          <p:nvPr/>
        </p:nvSpPr>
        <p:spPr>
          <a:xfrm>
            <a:off x="5790584" y="649638"/>
            <a:ext cx="930728" cy="223158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rgbClr val="00B050"/>
                </a:solidFill>
                <a:latin typeface="Consolas" panose="020B0609020204030204" pitchFamily="49" charset="0"/>
              </a:rPr>
              <a:t>axes</a:t>
            </a:r>
            <a:endParaRPr lang="de-CH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2B038AC-0FE4-4438-ADBA-997BD1505435}"/>
              </a:ext>
            </a:extLst>
          </p:cNvPr>
          <p:cNvSpPr/>
          <p:nvPr/>
        </p:nvSpPr>
        <p:spPr>
          <a:xfrm>
            <a:off x="2214683" y="950287"/>
            <a:ext cx="4506629" cy="339340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8E1099F-E203-4F4C-B2AB-247BFAEC600D}"/>
              </a:ext>
            </a:extLst>
          </p:cNvPr>
          <p:cNvGrpSpPr/>
          <p:nvPr/>
        </p:nvGrpSpPr>
        <p:grpSpPr>
          <a:xfrm>
            <a:off x="2214683" y="494824"/>
            <a:ext cx="1772855" cy="266393"/>
            <a:chOff x="2214683" y="494824"/>
            <a:chExt cx="1772855" cy="266393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415273D2-25AE-4440-80D9-789FB7ECA9AC}"/>
                </a:ext>
              </a:extLst>
            </p:cNvPr>
            <p:cNvSpPr/>
            <p:nvPr/>
          </p:nvSpPr>
          <p:spPr>
            <a:xfrm>
              <a:off x="2214683" y="494824"/>
              <a:ext cx="1447630" cy="223158"/>
            </a:xfrm>
            <a:prstGeom prst="roundRect">
              <a:avLst/>
            </a:prstGeom>
            <a:ln>
              <a:solidFill>
                <a:srgbClr val="0033CC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>
                  <a:solidFill>
                    <a:srgbClr val="0033CC"/>
                  </a:solidFill>
                  <a:latin typeface="Consolas" panose="020B0609020204030204" pitchFamily="49" charset="0"/>
                </a:rPr>
                <a:t>axes</a:t>
              </a:r>
              <a:r>
                <a:rPr lang="de-CH" dirty="0">
                  <a:solidFill>
                    <a:srgbClr val="0033CC"/>
                  </a:solidFill>
                  <a:latin typeface="Consolas" panose="020B0609020204030204" pitchFamily="49" charset="0"/>
                </a:rPr>
                <a:t>: title</a:t>
              </a:r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9FD801D3-00F7-43D2-8413-9AC97A234237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3662313" y="606403"/>
              <a:ext cx="325225" cy="154814"/>
            </a:xfrm>
            <a:prstGeom prst="straightConnector1">
              <a:avLst/>
            </a:prstGeom>
            <a:ln>
              <a:solidFill>
                <a:srgbClr val="0033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053AB86-9FDA-4C01-8181-2FAF8E77EAAC}"/>
              </a:ext>
            </a:extLst>
          </p:cNvPr>
          <p:cNvGrpSpPr/>
          <p:nvPr/>
        </p:nvGrpSpPr>
        <p:grpSpPr>
          <a:xfrm>
            <a:off x="4678947" y="4455271"/>
            <a:ext cx="1810093" cy="293275"/>
            <a:chOff x="2082800" y="366744"/>
            <a:chExt cx="1810093" cy="293275"/>
          </a:xfrm>
        </p:grpSpPr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06298278-84A6-4124-A0D3-318234950503}"/>
                </a:ext>
              </a:extLst>
            </p:cNvPr>
            <p:cNvSpPr/>
            <p:nvPr/>
          </p:nvSpPr>
          <p:spPr>
            <a:xfrm>
              <a:off x="2445263" y="436861"/>
              <a:ext cx="1447630" cy="223158"/>
            </a:xfrm>
            <a:prstGeom prst="roundRect">
              <a:avLst/>
            </a:prstGeom>
            <a:ln>
              <a:solidFill>
                <a:srgbClr val="0033CC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>
                  <a:solidFill>
                    <a:srgbClr val="0033CC"/>
                  </a:solidFill>
                  <a:latin typeface="Consolas" panose="020B0609020204030204" pitchFamily="49" charset="0"/>
                </a:rPr>
                <a:t>axes</a:t>
              </a:r>
              <a:r>
                <a:rPr lang="de-CH" dirty="0">
                  <a:solidFill>
                    <a:srgbClr val="0033CC"/>
                  </a:solidFill>
                  <a:latin typeface="Consolas" panose="020B0609020204030204" pitchFamily="49" charset="0"/>
                </a:rPr>
                <a:t>: </a:t>
              </a:r>
              <a:r>
                <a:rPr lang="de-CH" dirty="0" err="1">
                  <a:solidFill>
                    <a:srgbClr val="0033CC"/>
                  </a:solidFill>
                  <a:latin typeface="Consolas" panose="020B0609020204030204" pitchFamily="49" charset="0"/>
                </a:rPr>
                <a:t>xlabel</a:t>
              </a:r>
              <a:endParaRPr lang="de-CH" dirty="0">
                <a:solidFill>
                  <a:srgbClr val="0033CC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6EAC902E-3373-41A0-A2CD-EDC215DAF534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2082800" y="366744"/>
              <a:ext cx="362463" cy="181696"/>
            </a:xfrm>
            <a:prstGeom prst="straightConnector1">
              <a:avLst/>
            </a:prstGeom>
            <a:ln>
              <a:solidFill>
                <a:srgbClr val="0033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6B13320-99C9-4CA7-9864-97CA79280C78}"/>
              </a:ext>
            </a:extLst>
          </p:cNvPr>
          <p:cNvGrpSpPr/>
          <p:nvPr/>
        </p:nvGrpSpPr>
        <p:grpSpPr>
          <a:xfrm>
            <a:off x="2110452" y="2602158"/>
            <a:ext cx="1656091" cy="683219"/>
            <a:chOff x="1636726" y="37005"/>
            <a:chExt cx="1656091" cy="683219"/>
          </a:xfrm>
        </p:grpSpPr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491D3356-5E9D-42AD-9589-17788E4487A8}"/>
                </a:ext>
              </a:extLst>
            </p:cNvPr>
            <p:cNvSpPr/>
            <p:nvPr/>
          </p:nvSpPr>
          <p:spPr>
            <a:xfrm>
              <a:off x="1845187" y="497066"/>
              <a:ext cx="1447630" cy="223158"/>
            </a:xfrm>
            <a:prstGeom prst="roundRect">
              <a:avLst/>
            </a:prstGeom>
            <a:ln>
              <a:solidFill>
                <a:srgbClr val="0033CC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>
                  <a:solidFill>
                    <a:srgbClr val="0033CC"/>
                  </a:solidFill>
                  <a:latin typeface="Consolas" panose="020B0609020204030204" pitchFamily="49" charset="0"/>
                </a:rPr>
                <a:t>axes</a:t>
              </a:r>
              <a:r>
                <a:rPr lang="de-CH" dirty="0">
                  <a:solidFill>
                    <a:srgbClr val="0033CC"/>
                  </a:solidFill>
                  <a:latin typeface="Consolas" panose="020B0609020204030204" pitchFamily="49" charset="0"/>
                </a:rPr>
                <a:t>: </a:t>
              </a:r>
              <a:r>
                <a:rPr lang="de-CH" dirty="0" err="1">
                  <a:solidFill>
                    <a:srgbClr val="0033CC"/>
                  </a:solidFill>
                  <a:latin typeface="Consolas" panose="020B0609020204030204" pitchFamily="49" charset="0"/>
                </a:rPr>
                <a:t>ylabel</a:t>
              </a:r>
              <a:endParaRPr lang="de-CH" dirty="0">
                <a:solidFill>
                  <a:srgbClr val="0033CC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CE536618-DFFF-46CF-B558-F3035029CC10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 flipV="1">
              <a:off x="1636726" y="37005"/>
              <a:ext cx="208461" cy="571640"/>
            </a:xfrm>
            <a:prstGeom prst="straightConnector1">
              <a:avLst/>
            </a:prstGeom>
            <a:ln>
              <a:solidFill>
                <a:srgbClr val="0033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26FDBB1-2B63-44D8-8D67-06089F6BB9BB}"/>
              </a:ext>
            </a:extLst>
          </p:cNvPr>
          <p:cNvGrpSpPr/>
          <p:nvPr/>
        </p:nvGrpSpPr>
        <p:grpSpPr>
          <a:xfrm>
            <a:off x="573090" y="3534854"/>
            <a:ext cx="2466994" cy="1017105"/>
            <a:chOff x="573090" y="3534854"/>
            <a:chExt cx="2466994" cy="1017105"/>
          </a:xfrm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24FB301F-75B2-4D76-8900-16576DC3608F}"/>
                </a:ext>
              </a:extLst>
            </p:cNvPr>
            <p:cNvGrpSpPr/>
            <p:nvPr/>
          </p:nvGrpSpPr>
          <p:grpSpPr>
            <a:xfrm>
              <a:off x="573090" y="3534854"/>
              <a:ext cx="1918784" cy="1017105"/>
              <a:chOff x="1851667" y="225908"/>
              <a:chExt cx="1918784" cy="1017105"/>
            </a:xfrm>
          </p:grpSpPr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2EF38266-5929-49CA-9E7B-7A5D6B94CCBE}"/>
                  </a:ext>
                </a:extLst>
              </p:cNvPr>
              <p:cNvSpPr/>
              <p:nvPr/>
            </p:nvSpPr>
            <p:spPr>
              <a:xfrm>
                <a:off x="1851667" y="1019855"/>
                <a:ext cx="1447630" cy="223158"/>
              </a:xfrm>
              <a:prstGeom prst="roundRect">
                <a:avLst/>
              </a:prstGeom>
              <a:ln>
                <a:solidFill>
                  <a:srgbClr val="0033CC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 err="1">
                    <a:solidFill>
                      <a:srgbClr val="0033CC"/>
                    </a:solidFill>
                    <a:latin typeface="Consolas" panose="020B0609020204030204" pitchFamily="49" charset="0"/>
                  </a:rPr>
                  <a:t>axes</a:t>
                </a:r>
                <a:r>
                  <a:rPr lang="de-CH" dirty="0">
                    <a:solidFill>
                      <a:srgbClr val="0033CC"/>
                    </a:solidFill>
                    <a:latin typeface="Consolas" panose="020B0609020204030204" pitchFamily="49" charset="0"/>
                  </a:rPr>
                  <a:t>: </a:t>
                </a:r>
                <a:r>
                  <a:rPr lang="de-CH" dirty="0" err="1">
                    <a:solidFill>
                      <a:srgbClr val="0033CC"/>
                    </a:solidFill>
                    <a:latin typeface="Consolas" panose="020B0609020204030204" pitchFamily="49" charset="0"/>
                  </a:rPr>
                  <a:t>axis</a:t>
                </a:r>
                <a:endParaRPr lang="de-CH" dirty="0">
                  <a:solidFill>
                    <a:srgbClr val="0033CC"/>
                  </a:solidFill>
                  <a:latin typeface="Consolas" panose="020B0609020204030204" pitchFamily="49" charset="0"/>
                </a:endParaRPr>
              </a:p>
            </p:txBody>
          </p: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0BBFC092-AAC3-4B34-9F2A-9F3918E76C4D}"/>
                  </a:ext>
                </a:extLst>
              </p:cNvPr>
              <p:cNvCxnSpPr>
                <a:cxnSpLocks/>
                <a:stCxn id="28" idx="3"/>
              </p:cNvCxnSpPr>
              <p:nvPr/>
            </p:nvCxnSpPr>
            <p:spPr>
              <a:xfrm flipV="1">
                <a:off x="3299297" y="225908"/>
                <a:ext cx="471154" cy="905526"/>
              </a:xfrm>
              <a:prstGeom prst="straightConnector1">
                <a:avLst/>
              </a:prstGeom>
              <a:ln>
                <a:solidFill>
                  <a:srgbClr val="0033C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2CDB05FB-920F-46C3-8175-E26B20B5F76B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V="1">
              <a:off x="2020720" y="4117474"/>
              <a:ext cx="1019364" cy="322906"/>
            </a:xfrm>
            <a:prstGeom prst="straightConnector1">
              <a:avLst/>
            </a:prstGeom>
            <a:ln>
              <a:solidFill>
                <a:srgbClr val="0033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209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E357AA8-7163-4DC9-9C75-30E212F1DD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16921" y="1265396"/>
            <a:ext cx="6653484" cy="223839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75D6BB2-DF43-4E2B-974D-DC4E52483F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41513" y="1669859"/>
            <a:ext cx="6396810" cy="183392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EF055F6-96FE-41E4-9009-181CEF804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72" y="1641469"/>
            <a:ext cx="6406651" cy="18605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5EA2FA0-DFBC-44A3-A7D9-E98851C1E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921" y="3500729"/>
            <a:ext cx="6653484" cy="46706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0F31423-3485-4D7B-87CC-E463410F33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16921" y="1277403"/>
            <a:ext cx="6653484" cy="223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3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CA5910-DD5F-4997-9793-CCC7ECDF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Plots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4DAA41-2173-47F2-BFF9-B1100A5F0D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27220" y="125050"/>
            <a:ext cx="5597508" cy="4814878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3627C63-1054-43C1-A721-E4CB812D04B2}"/>
              </a:ext>
            </a:extLst>
          </p:cNvPr>
          <p:cNvGrpSpPr/>
          <p:nvPr/>
        </p:nvGrpSpPr>
        <p:grpSpPr>
          <a:xfrm>
            <a:off x="371642" y="946484"/>
            <a:ext cx="1778000" cy="3203074"/>
            <a:chOff x="371642" y="946484"/>
            <a:chExt cx="1778000" cy="3203074"/>
          </a:xfrm>
        </p:grpSpPr>
        <p:sp>
          <p:nvSpPr>
            <p:cNvPr id="3" name="Geschweifte Klammer links 2">
              <a:extLst>
                <a:ext uri="{FF2B5EF4-FFF2-40B4-BE49-F238E27FC236}">
                  <a16:creationId xmlns:a16="http://schemas.microsoft.com/office/drawing/2014/main" id="{5EE2B8F1-CE46-4BA0-8E57-AE59B834C297}"/>
                </a:ext>
              </a:extLst>
            </p:cNvPr>
            <p:cNvSpPr/>
            <p:nvPr/>
          </p:nvSpPr>
          <p:spPr>
            <a:xfrm>
              <a:off x="1819272" y="946484"/>
              <a:ext cx="330370" cy="3203074"/>
            </a:xfrm>
            <a:prstGeom prst="leftBrace">
              <a:avLst/>
            </a:prstGeom>
            <a:ln w="3810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24E9B16E-330B-456E-A80D-41709BF93559}"/>
                </a:ext>
              </a:extLst>
            </p:cNvPr>
            <p:cNvSpPr/>
            <p:nvPr/>
          </p:nvSpPr>
          <p:spPr>
            <a:xfrm>
              <a:off x="371642" y="2436442"/>
              <a:ext cx="1447630" cy="223158"/>
            </a:xfrm>
            <a:prstGeom prst="roundRect">
              <a:avLst/>
            </a:prstGeom>
            <a:ln>
              <a:solidFill>
                <a:srgbClr val="0033CC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>
                  <a:solidFill>
                    <a:srgbClr val="0033CC"/>
                  </a:solidFill>
                  <a:latin typeface="Consolas" panose="020B0609020204030204" pitchFamily="49" charset="0"/>
                </a:rPr>
                <a:t>axes</a:t>
              </a:r>
              <a:r>
                <a:rPr lang="de-CH" dirty="0">
                  <a:solidFill>
                    <a:srgbClr val="0033CC"/>
                  </a:solidFill>
                  <a:latin typeface="Consolas" panose="020B0609020204030204" pitchFamily="49" charset="0"/>
                </a:rPr>
                <a:t>: </a:t>
              </a:r>
              <a:r>
                <a:rPr lang="de-CH" dirty="0" err="1">
                  <a:solidFill>
                    <a:srgbClr val="0033CC"/>
                  </a:solidFill>
                  <a:latin typeface="Consolas" panose="020B0609020204030204" pitchFamily="49" charset="0"/>
                </a:rPr>
                <a:t>ylim</a:t>
              </a:r>
              <a:endParaRPr lang="de-CH" dirty="0">
                <a:solidFill>
                  <a:srgbClr val="0033CC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20C363B4-E2C9-4C73-87AA-0D08A288002D}"/>
              </a:ext>
            </a:extLst>
          </p:cNvPr>
          <p:cNvGrpSpPr/>
          <p:nvPr/>
        </p:nvGrpSpPr>
        <p:grpSpPr>
          <a:xfrm>
            <a:off x="2510589" y="4177059"/>
            <a:ext cx="4189664" cy="632995"/>
            <a:chOff x="395705" y="2380089"/>
            <a:chExt cx="4189664" cy="632995"/>
          </a:xfrm>
        </p:grpSpPr>
        <p:sp>
          <p:nvSpPr>
            <p:cNvPr id="34" name="Geschweifte Klammer links 33">
              <a:extLst>
                <a:ext uri="{FF2B5EF4-FFF2-40B4-BE49-F238E27FC236}">
                  <a16:creationId xmlns:a16="http://schemas.microsoft.com/office/drawing/2014/main" id="{5E5FA241-03C5-4055-885E-ACC032C3A60C}"/>
                </a:ext>
              </a:extLst>
            </p:cNvPr>
            <p:cNvSpPr/>
            <p:nvPr/>
          </p:nvSpPr>
          <p:spPr>
            <a:xfrm rot="16200000">
              <a:off x="2325352" y="450442"/>
              <a:ext cx="330370" cy="4189664"/>
            </a:xfrm>
            <a:prstGeom prst="leftBrace">
              <a:avLst/>
            </a:prstGeom>
            <a:ln w="3810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FE0735BD-AEF0-46E7-9578-0C58ACCDEE28}"/>
                </a:ext>
              </a:extLst>
            </p:cNvPr>
            <p:cNvSpPr/>
            <p:nvPr/>
          </p:nvSpPr>
          <p:spPr>
            <a:xfrm>
              <a:off x="1766722" y="2789926"/>
              <a:ext cx="1447630" cy="223158"/>
            </a:xfrm>
            <a:prstGeom prst="roundRect">
              <a:avLst/>
            </a:prstGeom>
            <a:ln>
              <a:solidFill>
                <a:srgbClr val="0033CC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>
                  <a:solidFill>
                    <a:srgbClr val="0033CC"/>
                  </a:solidFill>
                  <a:latin typeface="Consolas" panose="020B0609020204030204" pitchFamily="49" charset="0"/>
                </a:rPr>
                <a:t>axes</a:t>
              </a:r>
              <a:r>
                <a:rPr lang="de-CH" dirty="0">
                  <a:solidFill>
                    <a:srgbClr val="0033CC"/>
                  </a:solidFill>
                  <a:latin typeface="Consolas" panose="020B0609020204030204" pitchFamily="49" charset="0"/>
                </a:rPr>
                <a:t>: </a:t>
              </a:r>
              <a:r>
                <a:rPr lang="de-CH" dirty="0" err="1">
                  <a:solidFill>
                    <a:srgbClr val="0033CC"/>
                  </a:solidFill>
                  <a:latin typeface="Consolas" panose="020B0609020204030204" pitchFamily="49" charset="0"/>
                </a:rPr>
                <a:t>xlim</a:t>
              </a:r>
              <a:endParaRPr lang="de-CH" dirty="0">
                <a:solidFill>
                  <a:srgbClr val="0033CC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F78970FC-6EFA-4E56-861F-79C24B761B64}"/>
              </a:ext>
            </a:extLst>
          </p:cNvPr>
          <p:cNvSpPr/>
          <p:nvPr/>
        </p:nvSpPr>
        <p:spPr>
          <a:xfrm>
            <a:off x="4182258" y="3534854"/>
            <a:ext cx="1427131" cy="249253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rgbClr val="7030A0"/>
                </a:solidFill>
                <a:latin typeface="Consolas" panose="020B0609020204030204" pitchFamily="49" charset="0"/>
              </a:rPr>
              <a:t>axes</a:t>
            </a:r>
            <a:r>
              <a:rPr lang="de-CH" dirty="0">
                <a:solidFill>
                  <a:srgbClr val="7030A0"/>
                </a:solidFill>
                <a:latin typeface="Consolas" panose="020B0609020204030204" pitchFamily="49" charset="0"/>
              </a:rPr>
              <a:t>: legend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81D2FB0-B732-4C19-847A-F065093E0788}"/>
              </a:ext>
            </a:extLst>
          </p:cNvPr>
          <p:cNvSpPr/>
          <p:nvPr/>
        </p:nvSpPr>
        <p:spPr>
          <a:xfrm>
            <a:off x="3593432" y="3823368"/>
            <a:ext cx="2015957" cy="23528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4CD49F71-DBDE-4BCA-92FD-E3166E1C52B1}"/>
              </a:ext>
            </a:extLst>
          </p:cNvPr>
          <p:cNvGrpSpPr/>
          <p:nvPr/>
        </p:nvGrpSpPr>
        <p:grpSpPr>
          <a:xfrm>
            <a:off x="6116147" y="3193244"/>
            <a:ext cx="1656091" cy="683219"/>
            <a:chOff x="1636726" y="37005"/>
            <a:chExt cx="1656091" cy="683219"/>
          </a:xfrm>
        </p:grpSpPr>
        <p:sp>
          <p:nvSpPr>
            <p:cNvPr id="40" name="Rechteck: abgerundete Ecken 39">
              <a:extLst>
                <a:ext uri="{FF2B5EF4-FFF2-40B4-BE49-F238E27FC236}">
                  <a16:creationId xmlns:a16="http://schemas.microsoft.com/office/drawing/2014/main" id="{74D037F3-7C81-45D4-AB5B-CC134A1B407C}"/>
                </a:ext>
              </a:extLst>
            </p:cNvPr>
            <p:cNvSpPr/>
            <p:nvPr/>
          </p:nvSpPr>
          <p:spPr>
            <a:xfrm>
              <a:off x="1845187" y="497066"/>
              <a:ext cx="1447630" cy="223158"/>
            </a:xfrm>
            <a:prstGeom prst="roundRect">
              <a:avLst/>
            </a:prstGeom>
            <a:ln>
              <a:solidFill>
                <a:srgbClr val="0033CC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>
                  <a:solidFill>
                    <a:srgbClr val="0033CC"/>
                  </a:solidFill>
                  <a:latin typeface="Consolas" panose="020B0609020204030204" pitchFamily="49" charset="0"/>
                </a:rPr>
                <a:t>axes</a:t>
              </a:r>
              <a:r>
                <a:rPr lang="de-CH" dirty="0">
                  <a:solidFill>
                    <a:srgbClr val="0033CC"/>
                  </a:solidFill>
                  <a:latin typeface="Consolas" panose="020B0609020204030204" pitchFamily="49" charset="0"/>
                </a:rPr>
                <a:t>: </a:t>
              </a:r>
              <a:r>
                <a:rPr lang="de-CH" dirty="0" err="1">
                  <a:solidFill>
                    <a:srgbClr val="0033CC"/>
                  </a:solidFill>
                  <a:latin typeface="Consolas" panose="020B0609020204030204" pitchFamily="49" charset="0"/>
                </a:rPr>
                <a:t>line</a:t>
              </a:r>
              <a:endParaRPr lang="de-CH" dirty="0">
                <a:solidFill>
                  <a:srgbClr val="0033CC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5C17FD79-B782-4539-A231-EE3F0C44FDF3}"/>
                </a:ext>
              </a:extLst>
            </p:cNvPr>
            <p:cNvCxnSpPr>
              <a:cxnSpLocks/>
              <a:stCxn id="40" idx="1"/>
            </p:cNvCxnSpPr>
            <p:nvPr/>
          </p:nvCxnSpPr>
          <p:spPr>
            <a:xfrm flipH="1" flipV="1">
              <a:off x="1636726" y="37005"/>
              <a:ext cx="208461" cy="571640"/>
            </a:xfrm>
            <a:prstGeom prst="straightConnector1">
              <a:avLst/>
            </a:prstGeom>
            <a:ln>
              <a:solidFill>
                <a:srgbClr val="0033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088968AF-A216-4564-9A6A-C8E3BE5D4ED3}"/>
              </a:ext>
            </a:extLst>
          </p:cNvPr>
          <p:cNvGrpSpPr/>
          <p:nvPr/>
        </p:nvGrpSpPr>
        <p:grpSpPr>
          <a:xfrm>
            <a:off x="2510589" y="1767334"/>
            <a:ext cx="1814213" cy="568180"/>
            <a:chOff x="2847680" y="1333912"/>
            <a:chExt cx="1814213" cy="568180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919BB99D-BD61-4E1B-B3FD-4ACF7FB83DEC}"/>
                </a:ext>
              </a:extLst>
            </p:cNvPr>
            <p:cNvGrpSpPr/>
            <p:nvPr/>
          </p:nvGrpSpPr>
          <p:grpSpPr>
            <a:xfrm>
              <a:off x="2847680" y="1333912"/>
              <a:ext cx="1814213" cy="568180"/>
              <a:chOff x="1478604" y="152044"/>
              <a:chExt cx="1814213" cy="568180"/>
            </a:xfrm>
          </p:grpSpPr>
          <p:sp>
            <p:nvSpPr>
              <p:cNvPr id="43" name="Rechteck: abgerundete Ecken 42">
                <a:extLst>
                  <a:ext uri="{FF2B5EF4-FFF2-40B4-BE49-F238E27FC236}">
                    <a16:creationId xmlns:a16="http://schemas.microsoft.com/office/drawing/2014/main" id="{0E81C8D3-F59E-4FE3-BDE5-389A3C36AC07}"/>
                  </a:ext>
                </a:extLst>
              </p:cNvPr>
              <p:cNvSpPr/>
              <p:nvPr/>
            </p:nvSpPr>
            <p:spPr>
              <a:xfrm>
                <a:off x="1845187" y="497066"/>
                <a:ext cx="1447630" cy="223158"/>
              </a:xfrm>
              <a:prstGeom prst="roundRect">
                <a:avLst/>
              </a:prstGeom>
              <a:ln>
                <a:solidFill>
                  <a:srgbClr val="0033CC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 err="1">
                    <a:solidFill>
                      <a:srgbClr val="0033CC"/>
                    </a:solidFill>
                    <a:latin typeface="Consolas" panose="020B0609020204030204" pitchFamily="49" charset="0"/>
                  </a:rPr>
                  <a:t>axes</a:t>
                </a:r>
                <a:r>
                  <a:rPr lang="de-CH" dirty="0">
                    <a:solidFill>
                      <a:srgbClr val="0033CC"/>
                    </a:solidFill>
                    <a:latin typeface="Consolas" panose="020B0609020204030204" pitchFamily="49" charset="0"/>
                  </a:rPr>
                  <a:t>: </a:t>
                </a:r>
                <a:r>
                  <a:rPr lang="de-CH" dirty="0" err="1">
                    <a:solidFill>
                      <a:srgbClr val="0033CC"/>
                    </a:solidFill>
                    <a:latin typeface="Consolas" panose="020B0609020204030204" pitchFamily="49" charset="0"/>
                  </a:rPr>
                  <a:t>yticks</a:t>
                </a:r>
                <a:endParaRPr lang="de-CH" dirty="0">
                  <a:solidFill>
                    <a:srgbClr val="0033CC"/>
                  </a:solidFill>
                  <a:latin typeface="Consolas" panose="020B0609020204030204" pitchFamily="49" charset="0"/>
                </a:endParaRPr>
              </a:p>
            </p:txBody>
          </p:sp>
          <p:cxnSp>
            <p:nvCxnSpPr>
              <p:cNvPr id="44" name="Gerade Verbindung mit Pfeil 43">
                <a:extLst>
                  <a:ext uri="{FF2B5EF4-FFF2-40B4-BE49-F238E27FC236}">
                    <a16:creationId xmlns:a16="http://schemas.microsoft.com/office/drawing/2014/main" id="{23C4AFB7-6E21-4F14-AFDB-7356552FEC62}"/>
                  </a:ext>
                </a:extLst>
              </p:cNvPr>
              <p:cNvCxnSpPr>
                <a:cxnSpLocks/>
                <a:stCxn id="43" idx="1"/>
              </p:cNvCxnSpPr>
              <p:nvPr/>
            </p:nvCxnSpPr>
            <p:spPr>
              <a:xfrm flipH="1" flipV="1">
                <a:off x="1478604" y="152044"/>
                <a:ext cx="366583" cy="456601"/>
              </a:xfrm>
              <a:prstGeom prst="straightConnector1">
                <a:avLst/>
              </a:prstGeom>
              <a:ln>
                <a:solidFill>
                  <a:srgbClr val="0033C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832886E4-3636-4983-85C1-16F84019D829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>
              <a:off x="2847680" y="1790513"/>
              <a:ext cx="366583" cy="41624"/>
            </a:xfrm>
            <a:prstGeom prst="straightConnector1">
              <a:avLst/>
            </a:prstGeom>
            <a:ln>
              <a:solidFill>
                <a:srgbClr val="0033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391FA47C-CB53-43FE-A793-45E5498EB388}"/>
              </a:ext>
            </a:extLst>
          </p:cNvPr>
          <p:cNvGrpSpPr/>
          <p:nvPr/>
        </p:nvGrpSpPr>
        <p:grpSpPr>
          <a:xfrm>
            <a:off x="2608277" y="3327383"/>
            <a:ext cx="1447630" cy="769661"/>
            <a:chOff x="3214263" y="1678934"/>
            <a:chExt cx="1447630" cy="769661"/>
          </a:xfrm>
        </p:grpSpPr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DC0E6557-1BBA-4ACA-8EA1-7FA96B11767F}"/>
                </a:ext>
              </a:extLst>
            </p:cNvPr>
            <p:cNvGrpSpPr/>
            <p:nvPr/>
          </p:nvGrpSpPr>
          <p:grpSpPr>
            <a:xfrm>
              <a:off x="3214263" y="1678934"/>
              <a:ext cx="1447630" cy="769661"/>
              <a:chOff x="1845187" y="497066"/>
              <a:chExt cx="1447630" cy="769661"/>
            </a:xfrm>
          </p:grpSpPr>
          <p:sp>
            <p:nvSpPr>
              <p:cNvPr id="49" name="Rechteck: abgerundete Ecken 48">
                <a:extLst>
                  <a:ext uri="{FF2B5EF4-FFF2-40B4-BE49-F238E27FC236}">
                    <a16:creationId xmlns:a16="http://schemas.microsoft.com/office/drawing/2014/main" id="{6481D3B6-2E5A-4528-9283-B803B76182B0}"/>
                  </a:ext>
                </a:extLst>
              </p:cNvPr>
              <p:cNvSpPr/>
              <p:nvPr/>
            </p:nvSpPr>
            <p:spPr>
              <a:xfrm>
                <a:off x="1845187" y="497066"/>
                <a:ext cx="1447630" cy="223158"/>
              </a:xfrm>
              <a:prstGeom prst="roundRect">
                <a:avLst/>
              </a:prstGeom>
              <a:ln>
                <a:solidFill>
                  <a:srgbClr val="0033CC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 err="1">
                    <a:solidFill>
                      <a:srgbClr val="0033CC"/>
                    </a:solidFill>
                    <a:latin typeface="Consolas" panose="020B0609020204030204" pitchFamily="49" charset="0"/>
                  </a:rPr>
                  <a:t>axes</a:t>
                </a:r>
                <a:r>
                  <a:rPr lang="de-CH" dirty="0">
                    <a:solidFill>
                      <a:srgbClr val="0033CC"/>
                    </a:solidFill>
                    <a:latin typeface="Consolas" panose="020B0609020204030204" pitchFamily="49" charset="0"/>
                  </a:rPr>
                  <a:t>: </a:t>
                </a:r>
                <a:r>
                  <a:rPr lang="de-CH" dirty="0" err="1">
                    <a:solidFill>
                      <a:srgbClr val="0033CC"/>
                    </a:solidFill>
                    <a:latin typeface="Consolas" panose="020B0609020204030204" pitchFamily="49" charset="0"/>
                  </a:rPr>
                  <a:t>xticks</a:t>
                </a:r>
                <a:endParaRPr lang="de-CH" dirty="0">
                  <a:solidFill>
                    <a:srgbClr val="0033CC"/>
                  </a:solidFill>
                  <a:latin typeface="Consolas" panose="020B0609020204030204" pitchFamily="49" charset="0"/>
                </a:endParaRPr>
              </a:p>
            </p:txBody>
          </p:sp>
          <p:cxnSp>
            <p:nvCxnSpPr>
              <p:cNvPr id="50" name="Gerade Verbindung mit Pfeil 49">
                <a:extLst>
                  <a:ext uri="{FF2B5EF4-FFF2-40B4-BE49-F238E27FC236}">
                    <a16:creationId xmlns:a16="http://schemas.microsoft.com/office/drawing/2014/main" id="{A952F232-7CE7-4F27-9A13-25DAF05788A1}"/>
                  </a:ext>
                </a:extLst>
              </p:cNvPr>
              <p:cNvCxnSpPr>
                <a:cxnSpLocks/>
                <a:stCxn id="49" idx="2"/>
              </p:cNvCxnSpPr>
              <p:nvPr/>
            </p:nvCxnSpPr>
            <p:spPr>
              <a:xfrm flipH="1">
                <a:off x="1893310" y="720224"/>
                <a:ext cx="675692" cy="546503"/>
              </a:xfrm>
              <a:prstGeom prst="straightConnector1">
                <a:avLst/>
              </a:prstGeom>
              <a:ln>
                <a:solidFill>
                  <a:srgbClr val="0033C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99364F2E-E516-4B8B-BEAC-565F9A02C937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>
              <a:off x="3938078" y="1902092"/>
              <a:ext cx="96908" cy="546503"/>
            </a:xfrm>
            <a:prstGeom prst="straightConnector1">
              <a:avLst/>
            </a:prstGeom>
            <a:ln>
              <a:solidFill>
                <a:srgbClr val="0033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85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6DFB515-864B-4D44-A622-64E82E90F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664"/>
            <a:ext cx="9165427" cy="44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08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71F9D20-5275-403E-9E4A-54D2BBDBD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236" y="109106"/>
            <a:ext cx="4168297" cy="275878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F5E4EDD-DFC2-4FF9-80BE-2128E5356A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069454"/>
            <a:ext cx="9195955" cy="207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83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DF1DB6-82FE-4B88-B8D5-AFB0E311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Datenanalyse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DE690E-55A3-4619-821E-B2ADE99B3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de-CH" dirty="0"/>
              <a:t>Beispiel: Lokales Koordinatensystem für die </a:t>
            </a:r>
            <a:r>
              <a:rPr lang="de-CH" dirty="0" err="1"/>
              <a:t>EyeSeeCam</a:t>
            </a:r>
            <a:r>
              <a:rPr lang="de-CH" dirty="0"/>
              <a:t> berechnen:</a:t>
            </a:r>
          </a:p>
          <a:p>
            <a:r>
              <a:rPr lang="de-CH" dirty="0"/>
              <a:t>3 Marker mit (x, y, z)-Koordinaten, 120s Datenaufnahme bei 200Hz</a:t>
            </a:r>
          </a:p>
          <a:p>
            <a:r>
              <a:rPr lang="de-CH" dirty="0"/>
              <a:t>Schritte für Bestimmung des lokalen Koordinatensystems:</a:t>
            </a:r>
          </a:p>
          <a:p>
            <a:pPr lvl="1">
              <a:spcBef>
                <a:spcPts val="0"/>
              </a:spcBef>
            </a:pPr>
            <a:r>
              <a:rPr lang="de-CH" dirty="0"/>
              <a:t>Vektor </a:t>
            </a:r>
            <a:r>
              <a:rPr lang="de-CH" dirty="0" err="1">
                <a:highlight>
                  <a:srgbClr val="FF0000"/>
                </a:highlight>
              </a:rPr>
              <a:t>top</a:t>
            </a:r>
            <a:r>
              <a:rPr lang="de-CH" dirty="0" err="1">
                <a:highlight>
                  <a:srgbClr val="FF0000"/>
                </a:highlight>
                <a:sym typeface="Wingdings" panose="05000000000000000000" pitchFamily="2" charset="2"/>
              </a:rPr>
              <a:t>right</a:t>
            </a:r>
            <a:r>
              <a:rPr lang="de-CH" dirty="0">
                <a:highlight>
                  <a:srgbClr val="FF0000"/>
                </a:highlight>
                <a:sym typeface="Wingdings" panose="05000000000000000000" pitchFamily="2" charset="2"/>
              </a:rPr>
              <a:t> </a:t>
            </a:r>
            <a:r>
              <a:rPr lang="de-CH" dirty="0">
                <a:sym typeface="Wingdings" panose="05000000000000000000" pitchFamily="2" charset="2"/>
              </a:rPr>
              <a:t>berechnen</a:t>
            </a:r>
            <a:endParaRPr lang="de-CH" dirty="0"/>
          </a:p>
        </p:txBody>
      </p:sp>
      <p:pic>
        <p:nvPicPr>
          <p:cNvPr id="5" name="Grafik 4" descr="Ein Bild, das Person, Mann, drinnen enthält.&#10;&#10;Automatisch generierte Beschreibung">
            <a:extLst>
              <a:ext uri="{FF2B5EF4-FFF2-40B4-BE49-F238E27FC236}">
                <a16:creationId xmlns:a16="http://schemas.microsoft.com/office/drawing/2014/main" id="{0923D698-285E-4890-A16E-9C8F6332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621" y="2498965"/>
            <a:ext cx="4335379" cy="2644535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8DD7020E-6489-4409-99F9-C1537F480504}"/>
              </a:ext>
            </a:extLst>
          </p:cNvPr>
          <p:cNvCxnSpPr>
            <a:cxnSpLocks/>
          </p:cNvCxnSpPr>
          <p:nvPr/>
        </p:nvCxnSpPr>
        <p:spPr>
          <a:xfrm flipH="1">
            <a:off x="5338011" y="3108158"/>
            <a:ext cx="770021" cy="2165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0A4B9B9-B0F8-4DE3-947A-FB66E77FEF4E}"/>
              </a:ext>
            </a:extLst>
          </p:cNvPr>
          <p:cNvCxnSpPr>
            <a:cxnSpLocks/>
          </p:cNvCxnSpPr>
          <p:nvPr/>
        </p:nvCxnSpPr>
        <p:spPr>
          <a:xfrm>
            <a:off x="6156158" y="3108158"/>
            <a:ext cx="72189" cy="252663"/>
          </a:xfrm>
          <a:prstGeom prst="straightConnector1">
            <a:avLst/>
          </a:prstGeom>
          <a:ln w="5715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What does vector minus vector actually mean - Stack Overflow">
            <a:extLst>
              <a:ext uri="{FF2B5EF4-FFF2-40B4-BE49-F238E27FC236}">
                <a16:creationId xmlns:a16="http://schemas.microsoft.com/office/drawing/2014/main" id="{C342FD02-A7A0-8F48-B58A-FF1BFCC72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34" y="2707574"/>
            <a:ext cx="3471946" cy="24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80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1A2DA6-E88C-4123-80F8-0433D4460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5366932" cy="734343"/>
          </a:xfrm>
        </p:spPr>
        <p:txBody>
          <a:bodyPr/>
          <a:lstStyle/>
          <a:p>
            <a:r>
              <a:rPr lang="de-CH" dirty="0"/>
              <a:t>Styles…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1E57370-A47C-4C52-A3DE-167783EC7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1656"/>
            <a:ext cx="3560405" cy="301336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2A0C022-38A6-447A-8462-3DCB5C735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007" y="0"/>
            <a:ext cx="2951189" cy="51435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26C26EB-1F0A-4D57-965B-AC9F41F46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564" y="3070507"/>
            <a:ext cx="3686202" cy="171451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3F79A4B-FEA4-4B78-A628-A1FA7FE38508}"/>
              </a:ext>
            </a:extLst>
          </p:cNvPr>
          <p:cNvSpPr txBox="1"/>
          <p:nvPr/>
        </p:nvSpPr>
        <p:spPr>
          <a:xfrm>
            <a:off x="57150" y="4785020"/>
            <a:ext cx="5336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hlinkClick r:id="rId5"/>
              </a:rPr>
              <a:t>https://matplotlib.org/3.1.1/api/_as_gen/matplotlib.pyplot.plot.html</a:t>
            </a:r>
            <a:r>
              <a:rPr lang="de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698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13F577-CB2A-4AA6-850F-62CEC7E5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Plots exportieren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008F35-6A04-4B51-A61E-49073E2F4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415757"/>
            <a:ext cx="8679170" cy="1374202"/>
          </a:xfrm>
          <a:prstGeom prst="rect">
            <a:avLst/>
          </a:prstGeom>
        </p:spPr>
      </p:pic>
      <p:sp>
        <p:nvSpPr>
          <p:cNvPr id="5" name="Textplatzhalter 2">
            <a:extLst>
              <a:ext uri="{FF2B5EF4-FFF2-40B4-BE49-F238E27FC236}">
                <a16:creationId xmlns:a16="http://schemas.microsoft.com/office/drawing/2014/main" id="{AF200625-FE01-4690-9003-AFCC2C684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049731"/>
            <a:ext cx="8520600" cy="1790717"/>
          </a:xfrm>
        </p:spPr>
        <p:txBody>
          <a:bodyPr/>
          <a:lstStyle/>
          <a:p>
            <a:pPr marL="114300" indent="0">
              <a:buNone/>
            </a:pPr>
            <a:r>
              <a:rPr lang="de-CH" dirty="0"/>
              <a:t>Tipp: Hilfsfunktion</a:t>
            </a:r>
          </a:p>
          <a:p>
            <a:pPr marL="114300" indent="0">
              <a:buNone/>
            </a:pPr>
            <a:r>
              <a:rPr lang="de-CH" i="1" dirty="0">
                <a:latin typeface="Consolas" panose="020B0609020204030204" pitchFamily="49" charset="0"/>
              </a:rPr>
              <a:t>	cm2inch(</a:t>
            </a:r>
            <a:r>
              <a:rPr lang="de-CH" i="1" dirty="0" err="1">
                <a:latin typeface="Consolas" panose="020B0609020204030204" pitchFamily="49" charset="0"/>
              </a:rPr>
              <a:t>dimension</a:t>
            </a:r>
            <a:r>
              <a:rPr lang="de-CH" i="1" dirty="0">
                <a:latin typeface="Consolas" panose="020B0609020204030204" pitchFamily="49" charset="0"/>
              </a:rPr>
              <a:t>: Union[</a:t>
            </a:r>
            <a:r>
              <a:rPr lang="de-CH" i="1" dirty="0" err="1">
                <a:latin typeface="Consolas" panose="020B0609020204030204" pitchFamily="49" charset="0"/>
              </a:rPr>
              <a:t>float</a:t>
            </a:r>
            <a:r>
              <a:rPr lang="de-CH" i="1" dirty="0">
                <a:latin typeface="Consolas" panose="020B0609020204030204" pitchFamily="49" charset="0"/>
              </a:rPr>
              <a:t>, </a:t>
            </a:r>
            <a:r>
              <a:rPr lang="de-CH" i="1" dirty="0" err="1">
                <a:latin typeface="Consolas" panose="020B0609020204030204" pitchFamily="49" charset="0"/>
              </a:rPr>
              <a:t>int</a:t>
            </a:r>
            <a:r>
              <a:rPr lang="de-CH" i="1" dirty="0">
                <a:latin typeface="Consolas" panose="020B0609020204030204" pitchFamily="49" charset="0"/>
              </a:rPr>
              <a:t>]) -&gt; </a:t>
            </a:r>
            <a:r>
              <a:rPr lang="de-CH" i="1" dirty="0" err="1">
                <a:latin typeface="Consolas" panose="020B0609020204030204" pitchFamily="49" charset="0"/>
              </a:rPr>
              <a:t>float</a:t>
            </a:r>
            <a:endParaRPr lang="de-CH" i="1" dirty="0"/>
          </a:p>
          <a:p>
            <a:pPr marL="114300" indent="0">
              <a:buNone/>
            </a:pPr>
            <a:r>
              <a:rPr lang="de-CH" dirty="0"/>
              <a:t>definieren, die von </a:t>
            </a:r>
            <a:r>
              <a:rPr lang="de-CH" dirty="0">
                <a:latin typeface="Consolas" panose="020B0609020204030204" pitchFamily="49" charset="0"/>
              </a:rPr>
              <a:t>cm</a:t>
            </a:r>
            <a:r>
              <a:rPr lang="de-CH" dirty="0"/>
              <a:t> zu </a:t>
            </a:r>
            <a:r>
              <a:rPr lang="de-CH" dirty="0" err="1">
                <a:latin typeface="Consolas" panose="020B0609020204030204" pitchFamily="49" charset="0"/>
              </a:rPr>
              <a:t>inch</a:t>
            </a:r>
            <a:r>
              <a:rPr lang="de-CH" dirty="0"/>
              <a:t> umrechnet</a:t>
            </a:r>
          </a:p>
          <a:p>
            <a:pPr marL="114300" indent="0">
              <a:buNone/>
            </a:pPr>
            <a:endParaRPr lang="de-CH" dirty="0"/>
          </a:p>
          <a:p>
            <a:pPr marL="114300" indent="0">
              <a:buNone/>
            </a:pPr>
            <a:r>
              <a:rPr lang="de-CH" dirty="0"/>
              <a:t>Bei 20x15cm: 200dpi 	=&gt;	ca. </a:t>
            </a:r>
            <a:r>
              <a:rPr lang="de-CH" dirty="0">
                <a:sym typeface="Wingdings" panose="05000000000000000000" pitchFamily="2" charset="2"/>
              </a:rPr>
              <a:t>1600x1200px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8730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7188FA-67BC-4097-8944-ED0894CAB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Auftrag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CC5BFA-89A4-4A44-ABF7-01812DB1E0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de-CH" dirty="0"/>
              <a:t>Basic Plot für den Wiki-Eintrag erstellen</a:t>
            </a:r>
          </a:p>
          <a:p>
            <a:pPr>
              <a:buFontTx/>
              <a:buChar char="-"/>
            </a:pPr>
            <a:r>
              <a:rPr lang="de-CH" dirty="0"/>
              <a:t>Besprochene Eigenschaften ausprobieren</a:t>
            </a:r>
          </a:p>
          <a:p>
            <a:pPr>
              <a:buFontTx/>
              <a:buChar char="-"/>
            </a:pPr>
            <a:r>
              <a:rPr lang="de-CH" dirty="0"/>
              <a:t>Exportieren und einbinden</a:t>
            </a:r>
          </a:p>
          <a:p>
            <a:pPr>
              <a:buFontTx/>
              <a:buChar char="-"/>
            </a:pPr>
            <a:r>
              <a:rPr lang="de-CH" dirty="0"/>
              <a:t>Dokumentation schreiben</a:t>
            </a:r>
          </a:p>
          <a:p>
            <a:pPr>
              <a:buFontTx/>
              <a:buChar char="-"/>
            </a:pPr>
            <a:endParaRPr lang="de-CH" dirty="0"/>
          </a:p>
          <a:p>
            <a:pPr marL="114300" indent="0">
              <a:buNone/>
            </a:pPr>
            <a:r>
              <a:rPr lang="de-CH" dirty="0"/>
              <a:t>Zeit: 20’</a:t>
            </a:r>
          </a:p>
        </p:txBody>
      </p:sp>
    </p:spTree>
    <p:extLst>
      <p:ext uri="{BB962C8B-B14F-4D97-AF65-F5344CB8AC3E}">
        <p14:creationId xmlns:p14="http://schemas.microsoft.com/office/powerpoint/2010/main" val="183735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9F8131-6C32-416A-93AE-7F1EC0E4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Plotten mit Pandas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C705E1-A813-4287-97DD-5DD54C3E3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mit </a:t>
            </a:r>
            <a:r>
              <a:rPr lang="de-CH" dirty="0" err="1"/>
              <a:t>matplotlib</a:t>
            </a:r>
            <a:r>
              <a:rPr lang="de-CH" dirty="0"/>
              <a:t>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32030C-AF44-46C1-963B-D2B749AFE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44" y="1598461"/>
            <a:ext cx="8306255" cy="31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64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9F8131-6C32-416A-93AE-7F1EC0E4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Plotten mit Pandas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C705E1-A813-4287-97DD-5DD54C3E3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mit </a:t>
            </a:r>
            <a:r>
              <a:rPr lang="de-CH" dirty="0" err="1"/>
              <a:t>matplotlib</a:t>
            </a:r>
            <a:r>
              <a:rPr lang="de-CH" dirty="0"/>
              <a:t>…</a:t>
            </a:r>
          </a:p>
          <a:p>
            <a:r>
              <a:rPr lang="de-CH" dirty="0"/>
              <a:t>Oder direkt über das </a:t>
            </a:r>
            <a:r>
              <a:rPr lang="de-CH" dirty="0" err="1"/>
              <a:t>DataFrame</a:t>
            </a:r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01C4DE-7C5D-4F2F-BBEE-1BB629045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16" y="1934870"/>
            <a:ext cx="6928516" cy="136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30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9AFD6-6314-42C1-9D8B-042EA1763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Plot Beispiele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88B78D2-743A-4B21-AF6A-52F727712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008" y="959848"/>
            <a:ext cx="4005292" cy="3400450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16289D-298F-48BC-8548-068DED73F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387303" cy="3914640"/>
          </a:xfrm>
        </p:spPr>
        <p:txBody>
          <a:bodyPr/>
          <a:lstStyle/>
          <a:p>
            <a:r>
              <a:rPr lang="de-CH" dirty="0" err="1"/>
              <a:t>Subplots</a:t>
            </a:r>
            <a:endParaRPr lang="de-CH" dirty="0"/>
          </a:p>
          <a:p>
            <a:r>
              <a:rPr lang="de-CH" dirty="0"/>
              <a:t>Bar Plots</a:t>
            </a:r>
          </a:p>
          <a:p>
            <a:r>
              <a:rPr lang="de-CH" dirty="0"/>
              <a:t>Histogramme</a:t>
            </a:r>
          </a:p>
          <a:p>
            <a:r>
              <a:rPr lang="de-CH" dirty="0"/>
              <a:t>Box Plots</a:t>
            </a:r>
          </a:p>
          <a:p>
            <a:r>
              <a:rPr lang="de-CH" dirty="0" err="1"/>
              <a:t>Pie</a:t>
            </a:r>
            <a:r>
              <a:rPr lang="de-CH" dirty="0"/>
              <a:t> Plots</a:t>
            </a:r>
          </a:p>
          <a:p>
            <a:r>
              <a:rPr lang="de-CH" dirty="0" err="1"/>
              <a:t>Scatter</a:t>
            </a:r>
            <a:r>
              <a:rPr lang="de-CH" dirty="0"/>
              <a:t> Plots</a:t>
            </a:r>
          </a:p>
          <a:p>
            <a:r>
              <a:rPr lang="de-CH" dirty="0"/>
              <a:t>Area Plots</a:t>
            </a:r>
          </a:p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96FB1E1-20AC-4550-8A18-63A45B8CE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104" y="994595"/>
            <a:ext cx="4385099" cy="350045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8B46672-0B53-419A-863A-E34A9DA2C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691" y="1094598"/>
            <a:ext cx="4600609" cy="34004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F75D69-5CAB-40F7-9479-33F2DFC9B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691" y="1036620"/>
            <a:ext cx="4639457" cy="341640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0D157EF-AA70-4849-B012-A3539C109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8744" y="1044595"/>
            <a:ext cx="4483556" cy="34004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3A2E3AF-26F6-41E6-A5D1-CD6A0AAAF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1340" y="862201"/>
            <a:ext cx="5095912" cy="36481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D81F67C-D184-49D1-8CCA-F484C438D7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6538" y="812247"/>
            <a:ext cx="5400714" cy="388622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7A1905D-4524-431F-A3F2-F5DA1DB857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3564" y="731375"/>
            <a:ext cx="5191163" cy="395290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0303B2A-E1AB-4E23-A01C-5E282EB020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5319" y="633197"/>
            <a:ext cx="5048287" cy="430533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6E6B221-6E10-4B3E-AFE0-4B04A6DCB6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0699" y="683749"/>
            <a:ext cx="5410240" cy="404815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E871E58-673A-4C95-817B-36FA7DBF9C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9003" y="721758"/>
            <a:ext cx="5419765" cy="406720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A44FA25-8363-4DB9-B6C6-C68E4B8B41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83136" y="697421"/>
            <a:ext cx="5295939" cy="395290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2F52D51-8DEA-4869-83BF-0C26FB454F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2687" y="568834"/>
            <a:ext cx="5248313" cy="391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1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56BB7-3A53-4B72-BC64-E4092D92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Pause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475E5D-D304-4B28-8140-5629F5109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026" name="Picture 2" descr="Le Blog de Darina - This is the end…">
            <a:extLst>
              <a:ext uri="{FF2B5EF4-FFF2-40B4-BE49-F238E27FC236}">
                <a16:creationId xmlns:a16="http://schemas.microsoft.com/office/drawing/2014/main" id="{FC18D245-F159-CABC-D456-B1C23C53A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20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974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DF1DB6-82FE-4B88-B8D5-AFB0E311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Datenanalyse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DE690E-55A3-4619-821E-B2ADE99B3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de-CH" dirty="0"/>
              <a:t>Beispiel: Lokales Koordinatensystem für die </a:t>
            </a:r>
            <a:r>
              <a:rPr lang="de-CH" dirty="0" err="1"/>
              <a:t>EyeSeeCam</a:t>
            </a:r>
            <a:r>
              <a:rPr lang="de-CH" dirty="0"/>
              <a:t> berechnen:</a:t>
            </a:r>
          </a:p>
          <a:p>
            <a:r>
              <a:rPr lang="de-CH" dirty="0"/>
              <a:t>3 Marker mit (x, y, z)-Koordinaten, 120s Datenaufnahme bei 200Hz</a:t>
            </a:r>
          </a:p>
          <a:p>
            <a:r>
              <a:rPr lang="de-CH" dirty="0"/>
              <a:t>Schritte für Bestimmung des lokalen Koordinatensystems:</a:t>
            </a:r>
          </a:p>
          <a:p>
            <a:pPr lvl="1">
              <a:spcBef>
                <a:spcPts val="0"/>
              </a:spcBef>
            </a:pPr>
            <a:r>
              <a:rPr lang="de-CH" dirty="0"/>
              <a:t>Vektor </a:t>
            </a:r>
            <a:r>
              <a:rPr lang="de-CH" dirty="0" err="1">
                <a:highlight>
                  <a:srgbClr val="FF0000"/>
                </a:highlight>
              </a:rPr>
              <a:t>top</a:t>
            </a:r>
            <a:r>
              <a:rPr lang="de-CH" dirty="0" err="1">
                <a:highlight>
                  <a:srgbClr val="FF0000"/>
                </a:highlight>
                <a:sym typeface="Wingdings" panose="05000000000000000000" pitchFamily="2" charset="2"/>
              </a:rPr>
              <a:t>right</a:t>
            </a:r>
            <a:r>
              <a:rPr lang="de-CH" dirty="0">
                <a:highlight>
                  <a:srgbClr val="FF0000"/>
                </a:highlight>
                <a:sym typeface="Wingdings" panose="05000000000000000000" pitchFamily="2" charset="2"/>
              </a:rPr>
              <a:t> </a:t>
            </a:r>
            <a:r>
              <a:rPr lang="de-CH" dirty="0">
                <a:sym typeface="Wingdings" panose="05000000000000000000" pitchFamily="2" charset="2"/>
              </a:rPr>
              <a:t>berechnen</a:t>
            </a:r>
          </a:p>
          <a:p>
            <a:pPr lvl="1">
              <a:spcBef>
                <a:spcPts val="0"/>
              </a:spcBef>
            </a:pPr>
            <a:r>
              <a:rPr lang="de-CH" dirty="0">
                <a:sym typeface="Wingdings" panose="05000000000000000000" pitchFamily="2" charset="2"/>
              </a:rPr>
              <a:t>Vektor </a:t>
            </a:r>
            <a:r>
              <a:rPr lang="de-CH" dirty="0" err="1">
                <a:solidFill>
                  <a:schemeClr val="tx1"/>
                </a:solidFill>
                <a:highlight>
                  <a:srgbClr val="00FFFF"/>
                </a:highlight>
                <a:sym typeface="Wingdings" panose="05000000000000000000" pitchFamily="2" charset="2"/>
              </a:rPr>
              <a:t>topleft</a:t>
            </a:r>
            <a:r>
              <a:rPr lang="de-CH" dirty="0">
                <a:solidFill>
                  <a:schemeClr val="tx1"/>
                </a:solidFill>
                <a:highlight>
                  <a:srgbClr val="00FFFF"/>
                </a:highlight>
                <a:sym typeface="Wingdings" panose="05000000000000000000" pitchFamily="2" charset="2"/>
              </a:rPr>
              <a:t> </a:t>
            </a:r>
            <a:r>
              <a:rPr lang="de-CH" dirty="0">
                <a:sym typeface="Wingdings" panose="05000000000000000000" pitchFamily="2" charset="2"/>
              </a:rPr>
              <a:t>berechnen</a:t>
            </a:r>
          </a:p>
          <a:p>
            <a:pPr lvl="1">
              <a:spcBef>
                <a:spcPts val="0"/>
              </a:spcBef>
            </a:pPr>
            <a:r>
              <a:rPr lang="de-CH" dirty="0">
                <a:sym typeface="Wingdings" panose="05000000000000000000" pitchFamily="2" charset="2"/>
              </a:rPr>
              <a:t>Normalen berechnen (Kreuzprodukt)</a:t>
            </a:r>
          </a:p>
          <a:p>
            <a:pPr marL="114300" indent="0">
              <a:buNone/>
            </a:pPr>
            <a:endParaRPr lang="de-CH" dirty="0">
              <a:sym typeface="Wingdings" panose="05000000000000000000" pitchFamily="2" charset="2"/>
            </a:endParaRPr>
          </a:p>
          <a:p>
            <a:pPr marL="114300" indent="0">
              <a:buNone/>
            </a:pPr>
            <a:endParaRPr lang="de-CH" dirty="0"/>
          </a:p>
        </p:txBody>
      </p:sp>
      <p:pic>
        <p:nvPicPr>
          <p:cNvPr id="5" name="Grafik 4" descr="Ein Bild, das Person, Mann, drinnen enthält.&#10;&#10;Automatisch generierte Beschreibung">
            <a:extLst>
              <a:ext uri="{FF2B5EF4-FFF2-40B4-BE49-F238E27FC236}">
                <a16:creationId xmlns:a16="http://schemas.microsoft.com/office/drawing/2014/main" id="{0923D698-285E-4890-A16E-9C8F6332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621" y="2498965"/>
            <a:ext cx="4335379" cy="2644535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8DD7020E-6489-4409-99F9-C1537F480504}"/>
              </a:ext>
            </a:extLst>
          </p:cNvPr>
          <p:cNvCxnSpPr>
            <a:cxnSpLocks/>
          </p:cNvCxnSpPr>
          <p:nvPr/>
        </p:nvCxnSpPr>
        <p:spPr>
          <a:xfrm flipH="1">
            <a:off x="5338011" y="3108158"/>
            <a:ext cx="770021" cy="2165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0A4B9B9-B0F8-4DE3-947A-FB66E77FEF4E}"/>
              </a:ext>
            </a:extLst>
          </p:cNvPr>
          <p:cNvCxnSpPr>
            <a:cxnSpLocks/>
          </p:cNvCxnSpPr>
          <p:nvPr/>
        </p:nvCxnSpPr>
        <p:spPr>
          <a:xfrm>
            <a:off x="6156158" y="3108158"/>
            <a:ext cx="72189" cy="252663"/>
          </a:xfrm>
          <a:prstGeom prst="straightConnector1">
            <a:avLst/>
          </a:prstGeom>
          <a:ln w="5715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B335E1B5-DAFE-432B-96DD-35B405C4FE22}"/>
                  </a:ext>
                </a:extLst>
              </p:cNvPr>
              <p:cNvSpPr/>
              <p:nvPr/>
            </p:nvSpPr>
            <p:spPr>
              <a:xfrm>
                <a:off x="1075946" y="3205104"/>
                <a:ext cx="2630657" cy="785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de-CH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𝑡𝑜𝑝</m:t>
                          </m:r>
                          <m:r>
                            <a:rPr lang="de-CH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_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𝑟𝑖𝑔h</m:t>
                          </m:r>
                          <m:r>
                            <a:rPr lang="de-CH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𝑡</m:t>
                          </m:r>
                        </m:e>
                      </m:acc>
                      <m:r>
                        <a:rPr lang="de-CH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 </m:t>
                      </m:r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CH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𝑟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𝑖𝑔h</m:t>
                                </m:r>
                                <m:sSub>
                                  <m:sSub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 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𝑡𝑜</m:t>
                                </m:r>
                                <m:sSub>
                                  <m:sSub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𝑟𝑖𝑔h</m:t>
                                </m:r>
                                <m:sSub>
                                  <m:sSub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𝑡𝑜</m:t>
                                </m:r>
                                <m:sSub>
                                  <m:sSub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𝑟𝑖𝑔h</m:t>
                                </m:r>
                                <m:sSub>
                                  <m:sSub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𝑡𝑜</m:t>
                                </m:r>
                                <m:sSub>
                                  <m:sSub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B335E1B5-DAFE-432B-96DD-35B405C4F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946" y="3205104"/>
                <a:ext cx="2630657" cy="785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51A434DD-07EE-4231-84BD-70755C7B58AD}"/>
                  </a:ext>
                </a:extLst>
              </p:cNvPr>
              <p:cNvSpPr/>
              <p:nvPr/>
            </p:nvSpPr>
            <p:spPr>
              <a:xfrm>
                <a:off x="1075946" y="3992729"/>
                <a:ext cx="2467470" cy="785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de-CH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𝑡𝑜𝑝</m:t>
                          </m:r>
                          <m:r>
                            <a:rPr lang="de-CH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_</m:t>
                          </m:r>
                          <m:r>
                            <a:rPr lang="de-CH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𝑙𝑒𝑓𝑡</m:t>
                          </m:r>
                        </m:e>
                      </m:acc>
                      <m:r>
                        <a:rPr lang="de-CH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 </m:t>
                      </m:r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CH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CH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𝑙</m:t>
                                </m:r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𝑒𝑓</m:t>
                                </m:r>
                                <m:sSub>
                                  <m:sSub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 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𝑡𝑜</m:t>
                                </m:r>
                                <m:sSub>
                                  <m:sSub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𝑙𝑒𝑓</m:t>
                                </m:r>
                                <m:sSub>
                                  <m:sSub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𝑡𝑜</m:t>
                                </m:r>
                                <m:sSub>
                                  <m:sSub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𝑙𝑒𝑓</m:t>
                                </m:r>
                                <m:sSub>
                                  <m:sSub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𝑡𝑜</m:t>
                                </m:r>
                                <m:sSub>
                                  <m:sSub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51A434DD-07EE-4231-84BD-70755C7B5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946" y="3992729"/>
                <a:ext cx="2467470" cy="785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56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DF1DB6-82FE-4B88-B8D5-AFB0E311E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084681" cy="572700"/>
          </a:xfrm>
        </p:spPr>
        <p:txBody>
          <a:bodyPr/>
          <a:lstStyle/>
          <a:p>
            <a:r>
              <a:rPr lang="de-CH" dirty="0"/>
              <a:t>Datenanalyse: ESC auswerten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DE690E-55A3-4619-821E-B2ADE99B3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173742" cy="3416400"/>
          </a:xfrm>
        </p:spPr>
        <p:txBody>
          <a:bodyPr/>
          <a:lstStyle/>
          <a:p>
            <a:r>
              <a:rPr lang="de-CH" dirty="0">
                <a:sym typeface="Wingdings" panose="05000000000000000000" pitchFamily="2" charset="2"/>
              </a:rPr>
              <a:t>Wir berechnen diesen ersten Schritt – vorerst mit Zufallsdaten einer 2min Aufnahme bei 200Hz</a:t>
            </a:r>
            <a:br>
              <a:rPr lang="de-CH" dirty="0">
                <a:sym typeface="Wingdings" panose="05000000000000000000" pitchFamily="2" charset="2"/>
              </a:rPr>
            </a:br>
            <a:r>
              <a:rPr lang="de-CH" dirty="0">
                <a:sym typeface="Wingdings" panose="05000000000000000000" pitchFamily="2" charset="2"/>
              </a:rPr>
              <a:t>(24000 Datenpunkte).</a:t>
            </a:r>
          </a:p>
          <a:p>
            <a:endParaRPr lang="de-CH" dirty="0">
              <a:sym typeface="Wingdings" panose="05000000000000000000" pitchFamily="2" charset="2"/>
            </a:endParaRPr>
          </a:p>
          <a:p>
            <a:r>
              <a:rPr lang="de-CH" dirty="0">
                <a:sym typeface="Wingdings" panose="05000000000000000000" pitchFamily="2" charset="2"/>
              </a:rPr>
              <a:t>Zeitmessung: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B1D46BC-B608-4472-BC1F-5AB11F193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188"/>
          <a:stretch/>
        </p:blipFill>
        <p:spPr>
          <a:xfrm>
            <a:off x="4505670" y="1726597"/>
            <a:ext cx="4638330" cy="218038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4210C13-AF6C-4092-836B-5988D4CE0892}"/>
              </a:ext>
            </a:extLst>
          </p:cNvPr>
          <p:cNvSpPr txBox="1"/>
          <p:nvPr/>
        </p:nvSpPr>
        <p:spPr>
          <a:xfrm>
            <a:off x="157844" y="4518861"/>
            <a:ext cx="3956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hlinkClick r:id="rId4"/>
              </a:rPr>
              <a:t>https://towardsdatascience.com/linear-algebra-essentials-with-numpy-part-1-af4a867ac5ca</a:t>
            </a:r>
            <a:r>
              <a:rPr lang="de-CH" dirty="0"/>
              <a:t> </a:t>
            </a:r>
          </a:p>
        </p:txBody>
      </p:sp>
      <p:pic>
        <p:nvPicPr>
          <p:cNvPr id="6" name="Grafik 5" descr="Ein Bild, das sitzend, Bildschirm, dunkel, computer enthält.&#10;&#10;Automatisch generierte Beschreibung">
            <a:extLst>
              <a:ext uri="{FF2B5EF4-FFF2-40B4-BE49-F238E27FC236}">
                <a16:creationId xmlns:a16="http://schemas.microsoft.com/office/drawing/2014/main" id="{45984E4B-EF41-2A4D-B8AD-2F20A32F5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40186"/>
            <a:ext cx="47117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3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A2447-BA05-458C-A49C-F53C567F0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Ist die Ausführung schnell?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3A9511-B288-492C-8506-C79AA987F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Messen!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Hochrechnen: 30 Probanden à 24 Trials</a:t>
            </a:r>
            <a:br>
              <a:rPr lang="de-CH" dirty="0"/>
            </a:br>
            <a:r>
              <a:rPr lang="de-CH" dirty="0">
                <a:sym typeface="Wingdings" panose="05000000000000000000" pitchFamily="2" charset="2"/>
              </a:rPr>
              <a:t> Wie lange dauert das Berechnen des ersten Auswertungs-Schritts?</a:t>
            </a:r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18A744C-2291-4799-AD06-AE811CB967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2142" y="1591384"/>
            <a:ext cx="3689857" cy="17897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5730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482E53-48C9-43CE-AEE3-F3E8DD8D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Gesetzmässigkeiten bei Software-Projekten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14AE0D-3605-40C8-803D-B9B543D83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A96013C-3630-4C95-AB88-7C1D933D2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319" y="1476780"/>
            <a:ext cx="3045571" cy="2795891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02F2A3DD-29AD-4D05-B94E-DB60C6ADF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10" y="1270000"/>
            <a:ext cx="4286250" cy="3181350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2170A80C-F762-4B14-A843-0085A51F1925}"/>
              </a:ext>
            </a:extLst>
          </p:cNvPr>
          <p:cNvSpPr/>
          <p:nvPr/>
        </p:nvSpPr>
        <p:spPr>
          <a:xfrm rot="1020763">
            <a:off x="2203520" y="2509311"/>
            <a:ext cx="5405619" cy="9943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600" b="1" dirty="0"/>
              <a:t>First do </a:t>
            </a:r>
            <a:r>
              <a:rPr lang="de-CH" sz="1600" b="1" dirty="0" err="1"/>
              <a:t>it</a:t>
            </a:r>
            <a:r>
              <a:rPr lang="de-CH" sz="1600" b="1" dirty="0"/>
              <a:t>, </a:t>
            </a:r>
            <a:r>
              <a:rPr lang="de-CH" sz="1600" b="1" dirty="0" err="1"/>
              <a:t>then</a:t>
            </a:r>
            <a:r>
              <a:rPr lang="de-CH" sz="1600" b="1" dirty="0"/>
              <a:t> do </a:t>
            </a:r>
            <a:r>
              <a:rPr lang="de-CH" sz="1600" b="1" dirty="0" err="1"/>
              <a:t>it</a:t>
            </a:r>
            <a:r>
              <a:rPr lang="de-CH" sz="1600" b="1" dirty="0"/>
              <a:t> </a:t>
            </a:r>
            <a:r>
              <a:rPr lang="de-CH" sz="1600" b="1" dirty="0" err="1"/>
              <a:t>right</a:t>
            </a:r>
            <a:r>
              <a:rPr lang="de-CH" sz="1600" b="1" dirty="0"/>
              <a:t>, </a:t>
            </a:r>
            <a:r>
              <a:rPr lang="de-CH" sz="1600" b="1" dirty="0" err="1"/>
              <a:t>then</a:t>
            </a:r>
            <a:r>
              <a:rPr lang="de-CH" sz="1600" b="1" dirty="0"/>
              <a:t> do </a:t>
            </a:r>
            <a:r>
              <a:rPr lang="de-CH" sz="1600" b="1" dirty="0" err="1"/>
              <a:t>it</a:t>
            </a:r>
            <a:r>
              <a:rPr lang="de-CH" sz="1600" b="1" dirty="0"/>
              <a:t> fast!</a:t>
            </a:r>
          </a:p>
          <a:p>
            <a:pPr algn="ctr"/>
            <a:r>
              <a:rPr lang="de-CH" sz="1600" b="1" dirty="0"/>
              <a:t>(</a:t>
            </a:r>
            <a:r>
              <a:rPr lang="de-CH" sz="1600" b="1" dirty="0" err="1"/>
              <a:t>don’t</a:t>
            </a:r>
            <a:r>
              <a:rPr lang="de-CH" sz="1600" b="1" dirty="0"/>
              <a:t> </a:t>
            </a:r>
            <a:r>
              <a:rPr lang="de-CH" sz="1600" b="1" dirty="0" err="1"/>
              <a:t>optimize</a:t>
            </a:r>
            <a:r>
              <a:rPr lang="de-CH" sz="1600" b="1" dirty="0"/>
              <a:t> </a:t>
            </a:r>
            <a:r>
              <a:rPr lang="de-CH" sz="1600" b="1" dirty="0" err="1"/>
              <a:t>too</a:t>
            </a:r>
            <a:r>
              <a:rPr lang="de-CH" sz="1600" b="1" dirty="0"/>
              <a:t> </a:t>
            </a:r>
            <a:r>
              <a:rPr lang="de-CH" sz="1600" b="1" dirty="0" err="1"/>
              <a:t>early</a:t>
            </a:r>
            <a:r>
              <a:rPr lang="de-CH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8856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268DC-A01D-4190-BD5F-DE65CE52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… ausser es kostet uns nichts</a:t>
            </a:r>
          </a:p>
        </p:txBody>
      </p:sp>
      <p:pic>
        <p:nvPicPr>
          <p:cNvPr id="5" name="Grafik 4" descr="Ein Bild, das Objekt, Uhr enthält.&#10;&#10;Automatisch generierte Beschreibung">
            <a:extLst>
              <a:ext uri="{FF2B5EF4-FFF2-40B4-BE49-F238E27FC236}">
                <a16:creationId xmlns:a16="http://schemas.microsoft.com/office/drawing/2014/main" id="{361386C9-8472-4360-9787-9234DA916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153" y="1650135"/>
            <a:ext cx="5034448" cy="199280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279485B-F2AE-4CED-B086-2F4547B8C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962" y="3415916"/>
            <a:ext cx="4047038" cy="17424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30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BB81E-170E-42A1-B778-4BF2A8DE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NumPy</a:t>
            </a:r>
            <a:r>
              <a:rPr lang="de-CH" dirty="0"/>
              <a:t> hat «</a:t>
            </a:r>
            <a:r>
              <a:rPr lang="de-CH" dirty="0" err="1">
                <a:latin typeface="Consolas" panose="020B0609020204030204" pitchFamily="49" charset="0"/>
              </a:rPr>
              <a:t>lists</a:t>
            </a:r>
            <a:r>
              <a:rPr lang="de-CH" dirty="0">
                <a:latin typeface="Consolas" panose="020B0609020204030204" pitchFamily="49" charset="0"/>
              </a:rPr>
              <a:t> on </a:t>
            </a:r>
            <a:r>
              <a:rPr lang="de-CH" dirty="0" err="1">
                <a:latin typeface="Consolas" panose="020B0609020204030204" pitchFamily="49" charset="0"/>
              </a:rPr>
              <a:t>steroids</a:t>
            </a:r>
            <a:r>
              <a:rPr lang="de-CH" dirty="0"/>
              <a:t>»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6F98FC-5C02-409E-9F01-45A1081C4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 </a:t>
            </a:r>
            <a:r>
              <a:rPr lang="de-CH" dirty="0" err="1"/>
              <a:t>NumPy</a:t>
            </a:r>
            <a:r>
              <a:rPr lang="de-CH" dirty="0"/>
              <a:t> heissen die «Listen» </a:t>
            </a:r>
            <a:r>
              <a:rPr lang="de-CH" dirty="0" err="1"/>
              <a:t>arrays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Mit Listen: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Mit </a:t>
            </a:r>
            <a:r>
              <a:rPr lang="de-CH" dirty="0" err="1"/>
              <a:t>NumPy</a:t>
            </a:r>
            <a:r>
              <a:rPr lang="de-CH" dirty="0"/>
              <a:t> Arrays: </a:t>
            </a:r>
          </a:p>
        </p:txBody>
      </p:sp>
      <p:pic>
        <p:nvPicPr>
          <p:cNvPr id="5" name="Grafik 4" descr="Ein Bild, das ClipArt enthält.&#10;&#10;Automatisch generierte Beschreibung">
            <a:extLst>
              <a:ext uri="{FF2B5EF4-FFF2-40B4-BE49-F238E27FC236}">
                <a16:creationId xmlns:a16="http://schemas.microsoft.com/office/drawing/2014/main" id="{4FA6FFA5-909E-4643-9B53-44A85E27E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639" y="-1613"/>
            <a:ext cx="1728713" cy="11524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0A74181-B2DA-479B-97BA-7A1736A639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40138" y="1845184"/>
            <a:ext cx="6604118" cy="17991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8E2B8AA-3EE7-4191-8636-E643327EC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961" y="3711687"/>
            <a:ext cx="5382344" cy="135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6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400387a-212f-43ea-ac7f-77aa12d7977e}" enabled="0" method="" siteId="{d400387a-212f-43ea-ac7f-77aa12d7977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862</Words>
  <Application>Microsoft Office PowerPoint</Application>
  <PresentationFormat>Bildschirmpräsentation (16:9)</PresentationFormat>
  <Paragraphs>171</Paragraphs>
  <Slides>36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1" baseType="lpstr">
      <vt:lpstr>Wingdings</vt:lpstr>
      <vt:lpstr>Cambria Math</vt:lpstr>
      <vt:lpstr>Consolas</vt:lpstr>
      <vt:lpstr>Arial</vt:lpstr>
      <vt:lpstr>Simple Light</vt:lpstr>
      <vt:lpstr>Programming Basics</vt:lpstr>
      <vt:lpstr>Programm heute</vt:lpstr>
      <vt:lpstr>Datenanalyse</vt:lpstr>
      <vt:lpstr>Datenanalyse</vt:lpstr>
      <vt:lpstr>Datenanalyse: ESC auswerten</vt:lpstr>
      <vt:lpstr>Ist die Ausführung schnell?</vt:lpstr>
      <vt:lpstr>Gesetzmässigkeiten bei Software-Projekten</vt:lpstr>
      <vt:lpstr>… ausser es kostet uns nichts</vt:lpstr>
      <vt:lpstr>NumPy hat «lists on steroids»</vt:lpstr>
      <vt:lpstr>Wie schlägt sich NumPy für unsere ESC-Beispiel?</vt:lpstr>
      <vt:lpstr>Wieso ist die Variante NumPy so viel schneller?</vt:lpstr>
      <vt:lpstr>Pause</vt:lpstr>
      <vt:lpstr>Tutorials und Übungen Numpy</vt:lpstr>
      <vt:lpstr>Labs…</vt:lpstr>
      <vt:lpstr>PowerPoint-Präsentation</vt:lpstr>
      <vt:lpstr>Daten einlesen und exportieren – Konzept 1</vt:lpstr>
      <vt:lpstr>Pandas</vt:lpstr>
      <vt:lpstr>Pandas Demo…</vt:lpstr>
      <vt:lpstr>Bearbeiten</vt:lpstr>
      <vt:lpstr>Daten importieren mit pandas</vt:lpstr>
      <vt:lpstr>Pause</vt:lpstr>
      <vt:lpstr>Auswertungs-Pipeline</vt:lpstr>
      <vt:lpstr>Python Files</vt:lpstr>
      <vt:lpstr>PowerPoint-Präsentation</vt:lpstr>
      <vt:lpstr>Plots</vt:lpstr>
      <vt:lpstr>PowerPoint-Präsentation</vt:lpstr>
      <vt:lpstr>Plots</vt:lpstr>
      <vt:lpstr>PowerPoint-Präsentation</vt:lpstr>
      <vt:lpstr>PowerPoint-Präsentation</vt:lpstr>
      <vt:lpstr>Styles…</vt:lpstr>
      <vt:lpstr>Plots exportieren</vt:lpstr>
      <vt:lpstr>Auftrag</vt:lpstr>
      <vt:lpstr>Plotten mit Pandas</vt:lpstr>
      <vt:lpstr>Plotten mit Pandas</vt:lpstr>
      <vt:lpstr>Plot Beispiele</vt:lpstr>
      <vt:lpstr>Pause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Basics</dc:title>
  <dc:creator>Balthasar Hofer</dc:creator>
  <cp:lastModifiedBy>ralf.kredel</cp:lastModifiedBy>
  <cp:revision>222</cp:revision>
  <dcterms:modified xsi:type="dcterms:W3CDTF">2024-11-05T07:20:19Z</dcterms:modified>
</cp:coreProperties>
</file>